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3" r:id="rId3"/>
    <p:sldId id="2979" r:id="rId5"/>
    <p:sldId id="2976" r:id="rId6"/>
    <p:sldId id="2980" r:id="rId7"/>
    <p:sldId id="2983" r:id="rId8"/>
    <p:sldId id="2994" r:id="rId9"/>
    <p:sldId id="2981" r:id="rId10"/>
    <p:sldId id="2995" r:id="rId11"/>
    <p:sldId id="2985" r:id="rId12"/>
    <p:sldId id="2986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image" Target="../media/image2.svg"/><Relationship Id="rId7" Type="http://schemas.openxmlformats.org/officeDocument/2006/relationships/image" Target="../media/image12.png"/><Relationship Id="rId6" Type="http://schemas.openxmlformats.org/officeDocument/2006/relationships/image" Target="../media/image1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svg"/><Relationship Id="rId3" Type="http://schemas.openxmlformats.org/officeDocument/2006/relationships/image" Target="../media/image14.png"/><Relationship Id="rId2" Type="http://schemas.openxmlformats.org/officeDocument/2006/relationships/image" Target="../media/image3.sv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165462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754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CHỦ ĐỀ 5. ỨNG DỤNG TIN HỌC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1574189"/>
            <a:ext cx="7632065" cy="1940925"/>
            <a:chOff x="1055313" y="1366069"/>
            <a:chExt cx="7632065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  <a:endParaRPr lang="en-US" sz="2800" b="1"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7</a:t>
              </a:r>
              <a:endParaRPr lang="en-US" altLang="vi-VN" sz="4400" b="1" dirty="0">
                <a:latin typeface="UVF Salome" panose="02000503040000020003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2179" y="1876636"/>
              <a:ext cx="5518785" cy="920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 BÀI TRÌNH CHIẾU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05315" y="80010"/>
            <a:ext cx="2686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HOC 4</a:t>
            </a:r>
            <a:endParaRPr lang="en-US" sz="4000">
              <a:solidFill>
                <a:schemeClr val="bg1"/>
              </a:solidFill>
              <a:highlight>
                <a:srgbClr val="808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9571" y="3858117"/>
            <a:ext cx="6721312" cy="2337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UTM  Avo"/>
              </a:rPr>
              <a:t>Sau bài này em sẽ:</a:t>
            </a:r>
            <a:endParaRPr lang="vi-VN" dirty="0">
              <a:solidFill>
                <a:schemeClr val="tx1"/>
              </a:solidFill>
              <a:latin typeface="UTM  Av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Thực hiện được thành thạo việc kích hoạt và ra khỏi phần mềm trình chiếu.</a:t>
            </a:r>
            <a:endParaRPr lang="vi-VN" dirty="0">
              <a:solidFill>
                <a:schemeClr val="tx1"/>
              </a:solidFill>
              <a:latin typeface="UTM  Av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Tạo được tệp trình chiếu đơn giản bằng tiếng Việt có chữ hoa, chữ thường và có ảnh. </a:t>
            </a:r>
            <a:endParaRPr lang="vi-VN" dirty="0">
              <a:solidFill>
                <a:schemeClr val="tx1"/>
              </a:solidFill>
              <a:latin typeface="UTM  Av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Lưu được tệp vào đúng thư mục theo yêu cầu.</a:t>
            </a:r>
            <a:endParaRPr lang="en-US" dirty="0">
              <a:solidFill>
                <a:schemeClr val="tx1"/>
              </a:solidFill>
              <a:latin typeface="UTM  Avo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598">
        <p:random/>
      </p:transition>
    </mc:Choice>
    <mc:Fallback>
      <p:transition spd="slow" advTm="4598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4297" y="448616"/>
            <a:ext cx="3369164" cy="912067"/>
            <a:chOff x="764297" y="448616"/>
            <a:chExt cx="3369164" cy="912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4297" y="448616"/>
              <a:ext cx="988563" cy="9120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52195" y="1425059"/>
            <a:ext cx="975134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780" y="2936767"/>
            <a:ext cx="9201974" cy="11928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52195" y="4498254"/>
            <a:ext cx="82176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The thao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4679" y="2280140"/>
            <a:ext cx="10962641" cy="3864989"/>
            <a:chOff x="522611" y="813568"/>
            <a:chExt cx="10962948" cy="3036697"/>
          </a:xfrm>
        </p:grpSpPr>
        <p:sp>
          <p:nvSpPr>
            <p:cNvPr id="13" name="Rectangle 12"/>
            <p:cNvSpPr/>
            <p:nvPr/>
          </p:nvSpPr>
          <p:spPr>
            <a:xfrm>
              <a:off x="3305494" y="973351"/>
              <a:ext cx="7173355" cy="832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Việt</a:t>
              </a:r>
              <a:endParaRPr lang="en-US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260" y="1733559"/>
              <a:ext cx="10887380" cy="1228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lớp 3 em đã tạo được bài trình chiếu đơn giản và gõ được một vài dòng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văn bản đơn giản. Em hãy quan sát nội dung trên hai trang chiếu sau,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theo em nội dung nào rõ nghĩa hơn? Tại sao?</a:t>
              </a:r>
              <a:endParaRPr lang="en-US" altLang="vi-VN" sz="22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611" y="813568"/>
              <a:ext cx="2898645" cy="967337"/>
              <a:chOff x="522611" y="813568"/>
              <a:chExt cx="2898645" cy="9673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22611" y="969483"/>
                <a:ext cx="2372990" cy="518006"/>
                <a:chOff x="5906374" y="1278622"/>
                <a:chExt cx="2372990" cy="518006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39190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06374" y="1278622"/>
                  <a:ext cx="2372989" cy="4303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183821" y="680432"/>
                  <a:ext cx="2680466" cy="225349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83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213" y="137197"/>
            <a:ext cx="4134561" cy="2508169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067067" y="4801210"/>
            <a:ext cx="2203275" cy="703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UTM  Avo"/>
              </a:rPr>
              <a:t>Canh dep que huong</a:t>
            </a:r>
            <a:endParaRPr lang="vi-VN" dirty="0">
              <a:latin typeface="UTM  Avo"/>
            </a:endParaRPr>
          </a:p>
          <a:p>
            <a:pPr algn="ctr"/>
            <a:r>
              <a:rPr lang="vi-VN" dirty="0">
                <a:latin typeface="UTM  Avo"/>
              </a:rPr>
              <a:t>a)</a:t>
            </a:r>
            <a:endParaRPr lang="en-US" dirty="0">
              <a:latin typeface="UTM  Av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5056" y="4775204"/>
            <a:ext cx="2203275" cy="703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UTM  Avo"/>
              </a:rPr>
              <a:t>Cảnh đẹp quê hương</a:t>
            </a:r>
            <a:endParaRPr lang="vi-VN" dirty="0">
              <a:latin typeface="UTM  Avo"/>
            </a:endParaRPr>
          </a:p>
          <a:p>
            <a:pPr algn="ctr"/>
            <a:r>
              <a:rPr lang="vi-VN" dirty="0">
                <a:latin typeface="UTM  Avo"/>
              </a:rPr>
              <a:t>b)</a:t>
            </a:r>
            <a:endParaRPr lang="vi-VN" dirty="0">
              <a:latin typeface="UTM  Av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7075" y="1021430"/>
            <a:ext cx="20979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73519" y="559765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UTM Avo" panose="02040603050506020204"/>
              </a:rPr>
              <a:t>Hình</a:t>
            </a:r>
            <a:r>
              <a:rPr lang="en-US" dirty="0">
                <a:latin typeface="UTM Avo" panose="02040603050506020204"/>
              </a:rPr>
              <a:t> 24. </a:t>
            </a:r>
            <a:r>
              <a:rPr lang="en-US" dirty="0" err="1">
                <a:latin typeface="UTM Avo" panose="02040603050506020204"/>
              </a:rPr>
              <a:t>Nội</a:t>
            </a:r>
            <a:r>
              <a:rPr lang="en-US" dirty="0">
                <a:latin typeface="UTM Avo" panose="02040603050506020204"/>
              </a:rPr>
              <a:t> dung </a:t>
            </a:r>
            <a:r>
              <a:rPr lang="en-US" dirty="0" err="1">
                <a:latin typeface="UTM Avo" panose="02040603050506020204"/>
              </a:rPr>
              <a:t>trên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hai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trang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chiếu</a:t>
            </a:r>
            <a:endParaRPr lang="en-US" dirty="0">
              <a:latin typeface="UTM Avo" panose="02040603050506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609" y="237327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latin typeface="UTM Avo" panose="02040603050506020204"/>
              </a:rPr>
              <a:t>Để gõ được tiếng Việt trên máy tính, cần có phần mềm hỗ trợ như Unikey, Vietkey, EVkey,…. Có hai kiểu gõ tiếng Việt phổ biến là Telex và VNI. Bảng 1 và bảng 2 sau đây hướng dẫn em gõ chữ và dấu tiếng Việt theo kiểu Telex.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902277" y="6044323"/>
            <a:ext cx="618297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Hình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25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số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hỗ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trợ</a:t>
            </a:r>
            <a:r>
              <a:rPr lang="vi-VN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gõ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tiếng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Việt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731" y="3406567"/>
            <a:ext cx="5555068" cy="1769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endParaRPr lang="en-US" altLang="vi-VN" sz="280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1541" y="333541"/>
            <a:ext cx="3832513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1</a:t>
            </a:r>
            <a:r>
              <a:rPr lang="en-US" sz="1900" i="1" dirty="0">
                <a:latin typeface="UTM Avo" panose="02040603050506020204"/>
              </a:rPr>
              <a:t>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chữ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Telex</a:t>
            </a:r>
            <a:endParaRPr lang="en-US" sz="1900" i="1" dirty="0">
              <a:latin typeface="UTM Avo" panose="0204060305050602020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4123" y="5116684"/>
            <a:ext cx="6248792" cy="13845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22" y="2635361"/>
            <a:ext cx="6391275" cy="7524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260" y="778896"/>
            <a:ext cx="6477000" cy="7715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501541" y="157808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Ví dụ: Để có từ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đi chơi</a:t>
            </a:r>
            <a:r>
              <a:rPr lang="vi-VN" dirty="0">
                <a:latin typeface="UTM  Avo"/>
              </a:rPr>
              <a:t>, em gõ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ddi chowi.</a:t>
            </a:r>
            <a:endParaRPr lang="en-US" dirty="0">
              <a:solidFill>
                <a:schemeClr val="accent6"/>
              </a:solidFill>
              <a:latin typeface="UTM  Av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1541" y="2141601"/>
            <a:ext cx="499201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2.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dấu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thanh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trong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Telex</a:t>
            </a:r>
            <a:endParaRPr lang="en-US" sz="1900" i="1" dirty="0">
              <a:latin typeface="UTM Avo" panose="0204060305050602020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4750" y="3502225"/>
            <a:ext cx="111225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dirty="0">
                <a:latin typeface="UTM  Avo"/>
              </a:rPr>
              <a:t>Khi gõ dấu thanh tiếng Việt, em có thể gõ phím dấu thanh ở cuối từ. Ví dụ: Để có câu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Uống nước nhớ nguồn</a:t>
            </a:r>
            <a:r>
              <a:rPr lang="vi-VN" sz="1900" dirty="0">
                <a:latin typeface="UTM  Avo"/>
              </a:rPr>
              <a:t>, em gõ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Uoongs nuwowcs nhows nguoonf</a:t>
            </a:r>
            <a:r>
              <a:rPr lang="vi-VN" sz="1900" dirty="0">
                <a:latin typeface="UTM  Avo"/>
              </a:rPr>
              <a:t>. Để gõ chữ hoa, em nhấn giữ phím Shift đồng thời gõ phím chữ. Lưu ý: Em có thể gõ chữ tiếng Việt theo kiểu VNI như sau:</a:t>
            </a:r>
            <a:endParaRPr lang="en-US" sz="1900" dirty="0">
              <a:latin typeface="UTM  Avo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01541" y="4527332"/>
            <a:ext cx="569902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</a:t>
            </a:r>
            <a:r>
              <a:rPr lang="vi-VN" sz="1900" b="1" dirty="0">
                <a:latin typeface="UTM Avo" panose="02040603050506020204"/>
              </a:rPr>
              <a:t>3</a:t>
            </a:r>
            <a:r>
              <a:rPr lang="en-US" sz="1900" i="1" dirty="0">
                <a:latin typeface="UTM Avo" panose="02040603050506020204"/>
              </a:rPr>
              <a:t>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chữ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và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dấu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thanh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trong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VNI</a:t>
            </a:r>
            <a:endParaRPr lang="en-US" sz="1900" i="1" dirty="0">
              <a:latin typeface="UTM Avo" panose="02040603050506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3028" y="474301"/>
            <a:ext cx="10456146" cy="1465625"/>
            <a:chOff x="3127168" y="631160"/>
            <a:chExt cx="8097559" cy="1231111"/>
          </a:xfrm>
        </p:grpSpPr>
        <p:grpSp>
          <p:nvGrpSpPr>
            <p:cNvPr id="12" name="Group 11"/>
            <p:cNvGrpSpPr/>
            <p:nvPr/>
          </p:nvGrpSpPr>
          <p:grpSpPr>
            <a:xfrm>
              <a:off x="3127168" y="631160"/>
              <a:ext cx="8097559" cy="1231111"/>
              <a:chOff x="3127168" y="631160"/>
              <a:chExt cx="8097559" cy="123111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7168" y="631160"/>
                <a:ext cx="67023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82380" y="790683"/>
              <a:ext cx="7386778" cy="952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gõ được văn bản Tiếng Việt cần có phần mềm gõ TiếngViệt.</a:t>
              </a:r>
              <a:endParaRPr lang="vi-VN" altLang="vi-VN" sz="24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hai kiểu gõ tiếngViệt phổ biến là TELEX vàVNI.</a:t>
              </a:r>
              <a:endParaRPr lang="en-US" altLang="vi-VN" sz="24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532255" y="2308860"/>
            <a:ext cx="920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UTM Avo" panose="02040603050506020204"/>
              </a:rPr>
              <a:t>Những phần mềm nào sau đây là miễn phí  ?</a:t>
            </a:r>
            <a:endParaRPr lang="en-US" sz="2800">
              <a:latin typeface="UTM Avo" panose="02040603050506020204"/>
            </a:endParaRP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4"/>
          <p:cNvSpPr/>
          <p:nvPr/>
        </p:nvSpPr>
        <p:spPr>
          <a:xfrm>
            <a:off x="828040" y="5208270"/>
            <a:ext cx="102266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" y="1999911"/>
            <a:ext cx="798284" cy="78590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46125" y="5304883"/>
            <a:ext cx="488950" cy="4997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43061" y="3094768"/>
            <a:ext cx="1242019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sz="2400" dirty="0">
                <a:latin typeface="UTM  Avo"/>
              </a:rPr>
              <a:t>1. Những phát biểu nào sau đây là đúng?</a:t>
            </a:r>
            <a:endParaRPr lang="vi-VN" sz="2400" dirty="0">
              <a:latin typeface="UTM  Avo"/>
            </a:endParaRPr>
          </a:p>
          <a:p>
            <a:pPr marL="457200" indent="-457200">
              <a:buAutoNum type="alphaUcPeriod"/>
            </a:pPr>
            <a:r>
              <a:rPr lang="vi-VN" sz="2400" dirty="0">
                <a:latin typeface="UTM  Avo"/>
              </a:rPr>
              <a:t>Để gõ được tiếng Việt, máy tính cần phải được cài đặt phần mềm hỗ trợ gõ tiếng Việt.</a:t>
            </a:r>
            <a:endParaRPr lang="vi-VN" sz="2400" dirty="0">
              <a:latin typeface="UTM  Avo"/>
            </a:endParaRPr>
          </a:p>
          <a:p>
            <a:r>
              <a:rPr lang="vi-VN" sz="2400" dirty="0">
                <a:latin typeface="UTM  Avo"/>
              </a:rPr>
              <a:t>B. Để gõ chữ hoa, em nhấn phím Shift đồng thời gõ phím chữ.</a:t>
            </a:r>
            <a:endParaRPr lang="vi-VN" sz="2400" dirty="0">
              <a:latin typeface="UTM  Avo"/>
            </a:endParaRPr>
          </a:p>
          <a:p>
            <a:r>
              <a:rPr lang="vi-VN" sz="2400" dirty="0">
                <a:latin typeface="UTM  Avo"/>
              </a:rPr>
              <a:t>C. Có thể gõ phím dấu tiếng Việt theo kiểu Telex ở vị trí bất kì của từ.</a:t>
            </a:r>
            <a:endParaRPr lang="vi-VN" sz="2400" dirty="0">
              <a:latin typeface="UTM  Avo"/>
            </a:endParaRPr>
          </a:p>
          <a:p>
            <a:endParaRPr lang="vi-VN" sz="2400" dirty="0">
              <a:latin typeface="UTM  Avo"/>
            </a:endParaRPr>
          </a:p>
          <a:p>
            <a:r>
              <a:rPr lang="vi-VN" sz="2400" dirty="0">
                <a:latin typeface="UTM  Avo"/>
              </a:rPr>
              <a:t>2. Để có từ quê hương, em sẽ gõ như thế nào theo kiểu Telex?</a:t>
            </a:r>
            <a:endParaRPr lang="vi-VN" sz="2400" dirty="0">
              <a:latin typeface="UTM  Avo"/>
            </a:endParaRPr>
          </a:p>
          <a:p>
            <a:r>
              <a:rPr lang="vi-VN" sz="2400" dirty="0">
                <a:latin typeface="UTM  Avo"/>
              </a:rPr>
              <a:t>A. quee huong                B. quee huwowng                  C. que huwowng</a:t>
            </a:r>
            <a:endParaRPr lang="en-US" sz="2200" dirty="0">
              <a:latin typeface="UTM  Avo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9986" y="3902659"/>
            <a:ext cx="342814" cy="3378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3061" y="3506771"/>
            <a:ext cx="384980" cy="3676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0180" y="4238606"/>
            <a:ext cx="392620" cy="3850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5"/>
            <a:ext cx="9428466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TẠO VĂN BẢN TRÊN TRANG CHIẾU </a:t>
            </a:r>
            <a:endParaRPr lang="en-US" altLang="vi-VN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672" y="1071269"/>
            <a:ext cx="10567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NHIỆM VỤ  </a:t>
            </a:r>
            <a:r>
              <a:rPr lang="vi-VN" dirty="0">
                <a:latin typeface="UTM  Avo"/>
              </a:rPr>
              <a:t>Em hãy thực hiện các yêu cầu sau: </a:t>
            </a:r>
            <a:endParaRPr lang="vi-VN" dirty="0">
              <a:latin typeface="UTM  Avo"/>
            </a:endParaRPr>
          </a:p>
          <a:p>
            <a:r>
              <a:rPr lang="vi-VN" dirty="0">
                <a:latin typeface="UTM  Avo"/>
              </a:rPr>
              <a:t>a) Tạo bài trình chiếu có chủ đề giới thiệu về cảnh đẹp ở địa phương em với gợi ý sau:</a:t>
            </a:r>
            <a:endParaRPr lang="en-US" dirty="0">
              <a:latin typeface="UTM  Avo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2032000" y="2148840"/>
          <a:ext cx="81280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 panose="02040603050506020204"/>
                        </a:rPr>
                        <a:t>Trang 1: </a:t>
                      </a:r>
                      <a:r>
                        <a:rPr lang="en-US" dirty="0" err="1">
                          <a:latin typeface="UTM Avo" panose="02040603050506020204"/>
                        </a:rPr>
                        <a:t>Tiêu</a:t>
                      </a:r>
                      <a:r>
                        <a:rPr lang="en-US" dirty="0">
                          <a:latin typeface="UTM Avo" panose="02040603050506020204"/>
                        </a:rPr>
                        <a:t> </a:t>
                      </a:r>
                      <a:r>
                        <a:rPr lang="en-US" dirty="0" err="1">
                          <a:latin typeface="UTM Avo" panose="02040603050506020204"/>
                        </a:rPr>
                        <a:t>đề</a:t>
                      </a:r>
                      <a:r>
                        <a:rPr lang="en-US" dirty="0">
                          <a:latin typeface="UTM Avo" panose="02040603050506020204"/>
                        </a:rPr>
                        <a:t>, </a:t>
                      </a:r>
                      <a:r>
                        <a:rPr lang="en-US" dirty="0" err="1">
                          <a:latin typeface="UTM Avo" panose="02040603050506020204"/>
                        </a:rPr>
                        <a:t>họ</a:t>
                      </a:r>
                      <a:r>
                        <a:rPr lang="en-US" dirty="0">
                          <a:latin typeface="UTM Avo" panose="02040603050506020204"/>
                        </a:rPr>
                        <a:t> </a:t>
                      </a:r>
                      <a:r>
                        <a:rPr lang="en-US" dirty="0" err="1">
                          <a:latin typeface="UTM Avo" panose="02040603050506020204"/>
                        </a:rPr>
                        <a:t>tên</a:t>
                      </a:r>
                      <a:r>
                        <a:rPr lang="en-US" dirty="0">
                          <a:latin typeface="UTM Avo" panose="02040603050506020204"/>
                        </a:rPr>
                        <a:t>, </a:t>
                      </a:r>
                      <a:r>
                        <a:rPr lang="en-US" dirty="0" err="1">
                          <a:latin typeface="UTM Avo" panose="02040603050506020204"/>
                        </a:rPr>
                        <a:t>lớp</a:t>
                      </a:r>
                      <a:r>
                        <a:rPr lang="en-US" dirty="0">
                          <a:latin typeface="UTM Avo" panose="02040603050506020204"/>
                        </a:rPr>
                        <a:t>.</a:t>
                      </a:r>
                      <a:endParaRPr lang="en-US" dirty="0">
                        <a:latin typeface="UTM Avo" panose="02040603050506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 panose="02040603050506020204"/>
                        </a:rPr>
                        <a:t>Trang 2: </a:t>
                      </a:r>
                      <a:r>
                        <a:rPr lang="en-US" dirty="0" err="1">
                          <a:latin typeface="UTM Avo" panose="02040603050506020204"/>
                        </a:rPr>
                        <a:t>Liệt</a:t>
                      </a:r>
                      <a:r>
                        <a:rPr lang="en-US" dirty="0">
                          <a:latin typeface="UTM Avo" panose="02040603050506020204"/>
                        </a:rPr>
                        <a:t> </a:t>
                      </a:r>
                      <a:r>
                        <a:rPr lang="en-US" dirty="0" err="1">
                          <a:latin typeface="UTM Avo" panose="02040603050506020204"/>
                        </a:rPr>
                        <a:t>kê</a:t>
                      </a:r>
                      <a:r>
                        <a:rPr lang="en-US" dirty="0">
                          <a:latin typeface="UTM Avo" panose="02040603050506020204"/>
                        </a:rPr>
                        <a:t> </a:t>
                      </a:r>
                      <a:r>
                        <a:rPr lang="en-US" dirty="0" err="1">
                          <a:latin typeface="UTM Avo" panose="02040603050506020204"/>
                        </a:rPr>
                        <a:t>danh</a:t>
                      </a:r>
                      <a:r>
                        <a:rPr lang="en-US" dirty="0">
                          <a:latin typeface="UTM Avo" panose="02040603050506020204"/>
                        </a:rPr>
                        <a:t> </a:t>
                      </a:r>
                      <a:r>
                        <a:rPr lang="en-US" dirty="0" err="1">
                          <a:latin typeface="UTM Avo" panose="02040603050506020204"/>
                        </a:rPr>
                        <a:t>sách</a:t>
                      </a:r>
                      <a:r>
                        <a:rPr lang="en-US" dirty="0">
                          <a:latin typeface="UTM Avo" panose="02040603050506020204"/>
                        </a:rPr>
                        <a:t> </a:t>
                      </a:r>
                      <a:r>
                        <a:rPr lang="en-US" dirty="0" err="1">
                          <a:latin typeface="UTM Avo" panose="02040603050506020204"/>
                        </a:rPr>
                        <a:t>một</a:t>
                      </a:r>
                      <a:r>
                        <a:rPr lang="en-US" dirty="0">
                          <a:latin typeface="UTM Avo" panose="02040603050506020204"/>
                        </a:rPr>
                        <a:t> </a:t>
                      </a:r>
                      <a:r>
                        <a:rPr lang="en-US" dirty="0" err="1">
                          <a:latin typeface="UTM Avo" panose="02040603050506020204"/>
                        </a:rPr>
                        <a:t>số</a:t>
                      </a:r>
                      <a:r>
                        <a:rPr lang="en-US" dirty="0">
                          <a:latin typeface="UTM Avo" panose="02040603050506020204"/>
                        </a:rPr>
                        <a:t> </a:t>
                      </a:r>
                      <a:r>
                        <a:rPr lang="en-US" dirty="0" err="1">
                          <a:latin typeface="UTM Avo" panose="02040603050506020204"/>
                        </a:rPr>
                        <a:t>địa</a:t>
                      </a:r>
                      <a:r>
                        <a:rPr lang="en-US" dirty="0">
                          <a:latin typeface="UTM Avo" panose="02040603050506020204"/>
                        </a:rPr>
                        <a:t> </a:t>
                      </a:r>
                      <a:r>
                        <a:rPr lang="en-US" dirty="0" err="1">
                          <a:latin typeface="UTM Avo" panose="02040603050506020204"/>
                        </a:rPr>
                        <a:t>danh</a:t>
                      </a:r>
                      <a:r>
                        <a:rPr lang="en-US" dirty="0">
                          <a:latin typeface="UTM Avo" panose="02040603050506020204"/>
                        </a:rPr>
                        <a:t>. </a:t>
                      </a:r>
                      <a:endParaRPr lang="en-US" dirty="0">
                        <a:latin typeface="UTM Avo" panose="0204060305050602020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>
                          <a:latin typeface="UTM Avo" panose="02040603050506020204"/>
                        </a:rPr>
                        <a:t>Trang 3: Một hình ảnh về phong cảnh quê hương, có chú thích cho hình ảnh. </a:t>
                      </a:r>
                      <a:endParaRPr lang="en-US" dirty="0">
                        <a:latin typeface="UTM Avo" panose="02040603050506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 panose="02040603050506020204"/>
                        </a:rPr>
                        <a:t>Trang 4: </a:t>
                      </a:r>
                      <a:r>
                        <a:rPr lang="en-US" dirty="0" err="1">
                          <a:latin typeface="UTM Avo" panose="02040603050506020204"/>
                        </a:rPr>
                        <a:t>Lời</a:t>
                      </a:r>
                      <a:r>
                        <a:rPr lang="en-US" dirty="0">
                          <a:latin typeface="UTM Avo" panose="02040603050506020204"/>
                        </a:rPr>
                        <a:t> </a:t>
                      </a:r>
                      <a:r>
                        <a:rPr lang="en-US" dirty="0" err="1">
                          <a:latin typeface="UTM Avo" panose="02040603050506020204"/>
                        </a:rPr>
                        <a:t>mời</a:t>
                      </a:r>
                      <a:r>
                        <a:rPr lang="en-US" dirty="0">
                          <a:latin typeface="UTM Avo" panose="02040603050506020204"/>
                        </a:rPr>
                        <a:t> </a:t>
                      </a:r>
                      <a:r>
                        <a:rPr lang="en-US" dirty="0" err="1">
                          <a:latin typeface="UTM Avo" panose="02040603050506020204"/>
                        </a:rPr>
                        <a:t>đến</a:t>
                      </a:r>
                      <a:r>
                        <a:rPr lang="en-US" dirty="0">
                          <a:latin typeface="UTM Avo" panose="02040603050506020204"/>
                        </a:rPr>
                        <a:t> </a:t>
                      </a:r>
                      <a:r>
                        <a:rPr lang="en-US" dirty="0" err="1">
                          <a:latin typeface="UTM Avo" panose="02040603050506020204"/>
                        </a:rPr>
                        <a:t>thăm</a:t>
                      </a:r>
                      <a:r>
                        <a:rPr lang="en-US" dirty="0">
                          <a:latin typeface="UTM Avo" panose="02040603050506020204"/>
                        </a:rPr>
                        <a:t>.</a:t>
                      </a:r>
                      <a:endParaRPr lang="en-US" dirty="0">
                        <a:latin typeface="UTM Avo" panose="0204060305050602020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5672" y="3965660"/>
            <a:ext cx="105676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b) Lưu tệp trình chiếu vào thư mục của em đã tạo ở Bài 5 và thoát khỏi phần mềm.</a:t>
            </a:r>
            <a:endParaRPr lang="vi-VN" dirty="0"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Hướng dẫn: </a:t>
            </a:r>
            <a:r>
              <a:rPr lang="vi-VN" dirty="0">
                <a:latin typeface="UTM  Avo"/>
              </a:rPr>
              <a:t>(Những hướng dẫn dưới đây sử dụng phần mềm Microsoft</a:t>
            </a:r>
            <a:endParaRPr lang="vi-VN" dirty="0">
              <a:latin typeface="UTM  Avo"/>
            </a:endParaRPr>
          </a:p>
          <a:p>
            <a:r>
              <a:rPr lang="vi-VN" dirty="0">
                <a:latin typeface="UTM  Avo"/>
              </a:rPr>
              <a:t>PowerPoint 2010 để minh hoạ).</a:t>
            </a:r>
            <a:endParaRPr lang="vi-VN" dirty="0">
              <a:latin typeface="UTM  Avo"/>
            </a:endParaRPr>
          </a:p>
          <a:p>
            <a:r>
              <a:rPr lang="vi-VN" dirty="0">
                <a:latin typeface="UTM  Avo"/>
              </a:rPr>
              <a:t>a) Để tạo bài trình chiếu em làm như sau:</a:t>
            </a:r>
            <a:endParaRPr lang="vi-VN" dirty="0">
              <a:latin typeface="UTM  Avo"/>
            </a:endParaRP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Khởi động phần mềm trình chiếu.</a:t>
            </a:r>
            <a:endParaRPr lang="vi-VN" dirty="0">
              <a:latin typeface="UTM  Avo"/>
            </a:endParaRP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</a:t>
            </a:r>
            <a:r>
              <a:rPr lang="vi-VN" dirty="0">
                <a:latin typeface="UTM  Avo"/>
              </a:rPr>
              <a:t> Tạo bốn trang chiếu, gõ nội dung và chèn thêm ảnh. </a:t>
            </a:r>
            <a:endParaRPr lang="vi-VN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7790" y="361760"/>
            <a:ext cx="5534500" cy="35597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625" y="4455488"/>
            <a:ext cx="112367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Lưu ý: Nháy chuột vào biểu tượng của phần mềm Unikey ở góc dưới bên phải màn hình nền để chuyển đổi giữa chế độ gõ tiếng Anh (chữ E) và chế độ gõ tiếng Việt (chữ V). </a:t>
            </a:r>
            <a:endParaRPr lang="vi-VN" dirty="0"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vi-VN" dirty="0">
                <a:latin typeface="UTM  Avo"/>
              </a:rPr>
              <a:t>b) Lưu tệp trình chiếu vào thư mục và thoát khỏi phần mềm.</a:t>
            </a:r>
            <a:endParaRPr lang="vi-VN" dirty="0">
              <a:latin typeface="UTM  Avo"/>
            </a:endParaRP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Lưu tệp trình chiếu vào thư mục của em. Sau đây minh hoạ cách bạn An lưu tệp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Canh dep que huong</a:t>
            </a:r>
            <a:r>
              <a:rPr lang="vi-VN" dirty="0">
                <a:latin typeface="UTM  Avo"/>
              </a:rPr>
              <a:t> vào thư mục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Thu An.</a:t>
            </a:r>
            <a:r>
              <a:rPr lang="vi-VN" dirty="0">
                <a:latin typeface="UTM  Avo"/>
              </a:rPr>
              <a:t> </a:t>
            </a:r>
            <a:endParaRPr lang="vi-VN" dirty="0">
              <a:latin typeface="UTM  Avo"/>
            </a:endParaRPr>
          </a:p>
          <a:p>
            <a:r>
              <a:rPr lang="vi-VN" dirty="0">
                <a:latin typeface="UTM  Avo"/>
              </a:rPr>
              <a:t>Chọn lệnh </a:t>
            </a:r>
            <a:r>
              <a:rPr lang="vi-VN" b="1" dirty="0">
                <a:latin typeface="UTM  Avo"/>
              </a:rPr>
              <a:t>Save </a:t>
            </a:r>
            <a:r>
              <a:rPr lang="vi-VN" dirty="0">
                <a:latin typeface="UTM  Avo"/>
              </a:rPr>
              <a:t>trong bảng chọn </a:t>
            </a:r>
            <a:r>
              <a:rPr lang="vi-VN" b="1" dirty="0">
                <a:latin typeface="UTM  Avo"/>
              </a:rPr>
              <a:t>File</a:t>
            </a:r>
            <a:r>
              <a:rPr lang="vi-VN" dirty="0">
                <a:latin typeface="UTM  Avo"/>
              </a:rPr>
              <a:t>. Cửa sổ </a:t>
            </a:r>
            <a:r>
              <a:rPr lang="vi-VN" b="1" dirty="0">
                <a:latin typeface="UTM  Avo"/>
              </a:rPr>
              <a:t>Save as</a:t>
            </a:r>
            <a:r>
              <a:rPr lang="vi-VN" dirty="0">
                <a:latin typeface="UTM  Avo"/>
              </a:rPr>
              <a:t> hiện ra tương tự như sau:</a:t>
            </a:r>
            <a:endParaRPr lang="en-US" dirty="0">
              <a:latin typeface="UTM  Av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8494" y="4003853"/>
            <a:ext cx="4352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UTM Avo" panose="02040603050506020204"/>
              </a:rPr>
              <a:t>Hình</a:t>
            </a:r>
            <a:r>
              <a:rPr lang="en-US" b="1" dirty="0">
                <a:latin typeface="UTM Avo" panose="02040603050506020204"/>
              </a:rPr>
              <a:t> 26. </a:t>
            </a:r>
            <a:r>
              <a:rPr lang="en-US" dirty="0" err="1">
                <a:latin typeface="UTM Avo" panose="02040603050506020204"/>
              </a:rPr>
              <a:t>Các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trang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chiếu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minh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hoạ</a:t>
            </a:r>
            <a:endParaRPr lang="en-US" dirty="0">
              <a:latin typeface="UTM Avo" panose="02040603050506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8317" y="325792"/>
            <a:ext cx="9287349" cy="5078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5813" y="5747697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 </a:t>
            </a:r>
            <a:r>
              <a:rPr lang="vi-VN" dirty="0">
                <a:latin typeface="UTM  Avo"/>
              </a:rPr>
              <a:t>Nháy chuột vào nút      để thoát khỏi phần mềm.</a:t>
            </a:r>
            <a:endParaRPr lang="en-US" dirty="0">
              <a:latin typeface="UTM  Av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90095" y="5747697"/>
            <a:ext cx="282804" cy="2733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X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Để có từ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khiêm tốn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em sẽ gõ như thế nào theo kiểu Telex?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toons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toonf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2195" y="3816062"/>
            <a:ext cx="975134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tạo bốn trang chiếu với chủ đề giới thiệu trường em theo gợi ý sau: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652195" y="2024057"/>
            <a:ext cx="327434" cy="34342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52195" y="2939274"/>
            <a:ext cx="9311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mềm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miễn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phí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: Kids Games Learning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Sciene</a:t>
            </a:r>
            <a:endParaRPr lang="en-US" sz="2000" dirty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629" y="4545785"/>
            <a:ext cx="8696741" cy="13541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43160" y="6004571"/>
            <a:ext cx="6884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Truong em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7" grpId="0" bldLvl="0" animBg="1"/>
    </p:bldLst>
  </p:timing>
</p:sld>
</file>

<file path=ppt/tags/tag1.xml><?xml version="1.0" encoding="utf-8"?>
<p:tagLst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3587</Words>
  <Application>WPS Presentation</Application>
  <PresentationFormat>Widescreen</PresentationFormat>
  <Paragraphs>138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1" baseType="lpstr">
      <vt:lpstr>Arial</vt:lpstr>
      <vt:lpstr>SimSun</vt:lpstr>
      <vt:lpstr>Wingdings</vt:lpstr>
      <vt:lpstr>UTM Avo</vt:lpstr>
      <vt:lpstr>Segoe Print</vt:lpstr>
      <vt:lpstr>Times New Roman</vt:lpstr>
      <vt:lpstr>SVN-Avo</vt:lpstr>
      <vt:lpstr>SVN-SAF</vt:lpstr>
      <vt:lpstr>UVF Salome</vt:lpstr>
      <vt:lpstr>UTM Avo</vt:lpstr>
      <vt:lpstr>UTM  Avo</vt:lpstr>
      <vt:lpstr>等线</vt:lpstr>
      <vt:lpstr>SVN-Androgyne</vt:lpstr>
      <vt:lpstr>UTM Bienvenue</vt:lpstr>
      <vt:lpstr>iCiel Cadena</vt:lpstr>
      <vt:lpstr>Microsoft YaHei</vt:lpstr>
      <vt:lpstr>Arial Unicode MS</vt:lpstr>
      <vt:lpstr>Yu Gothic UI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META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Powerpoint Tin học 4 Kết nối tri thức (Cả năm) -  VnDoc.com</dc:title>
  <dc:creator> VnDoc.com</dc:creator>
  <dc:subject>Giáo án Powerpoint Tin học 4 Kết nối tri thức (Cả năm) - VnDoc.com</dc:subject>
  <cp:category>Giáo án Powerpoint Tin học 4 Kết nối tri thức (Cả năm) -  VnDoc.com</cp:category>
  <cp:lastModifiedBy>Admin</cp:lastModifiedBy>
  <cp:revision>195</cp:revision>
  <dcterms:created xsi:type="dcterms:W3CDTF">2021-11-14T08:33:00Z</dcterms:created>
  <dcterms:modified xsi:type="dcterms:W3CDTF">2023-07-04T06:48:45Z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1033-11.2.0.11537</vt:lpwstr>
  </property>
</Properties>
</file>