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media/image2.svg" ContentType="image/svg+xml"/>
  <Override PartName="/ppt/media/image3.svg" ContentType="image/svg+xml"/>
  <Override PartName="/ppt/media/image4.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954" r:id="rId3"/>
    <p:sldId id="3010" r:id="rId5"/>
    <p:sldId id="3011" r:id="rId6"/>
    <p:sldId id="3021" r:id="rId7"/>
    <p:sldId id="3018" r:id="rId8"/>
    <p:sldId id="3043" r:id="rId9"/>
    <p:sldId id="3014" r:id="rId10"/>
    <p:sldId id="3041" r:id="rId11"/>
    <p:sldId id="3019" r:id="rId12"/>
    <p:sldId id="3020"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660"/>
  </p:normalViewPr>
  <p:slideViewPr>
    <p:cSldViewPr snapToGrid="0">
      <p:cViewPr varScale="1">
        <p:scale>
          <a:sx n="83" d="100"/>
          <a:sy n="83" d="100"/>
        </p:scale>
        <p:origin x="427"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ark, night sky&#10;&#10;Description automatically generate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pic>
        <p:nvPicPr>
          <p:cNvPr id="4" name="Picture 3"/>
          <p:cNvPicPr>
            <a:picLocks noChangeAspect="1"/>
          </p:cNvPicPr>
          <p:nvPr userDrawn="1"/>
        </p:nvPicPr>
        <p:blipFill>
          <a:blip r:embed="rId3"/>
          <a:stretch>
            <a:fillRect/>
          </a:stretch>
        </p:blipFill>
        <p:spPr>
          <a:xfrm>
            <a:off x="11310475" y="299106"/>
            <a:ext cx="589731" cy="5206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pic>
        <p:nvPicPr>
          <p:cNvPr id="6" name="Picture 5"/>
          <p:cNvPicPr>
            <a:picLocks noChangeAspect="1"/>
          </p:cNvPicPr>
          <p:nvPr userDrawn="1"/>
        </p:nvPicPr>
        <p:blipFill>
          <a:blip r:embed="rId6"/>
          <a:stretch>
            <a:fillRect/>
          </a:stretch>
        </p:blipFill>
        <p:spPr>
          <a:xfrm>
            <a:off x="11345348" y="1328018"/>
            <a:ext cx="507402" cy="44794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7.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2.svg"/><Relationship Id="rId8" Type="http://schemas.openxmlformats.org/officeDocument/2006/relationships/image" Target="../media/image13.png"/><Relationship Id="rId7" Type="http://schemas.openxmlformats.org/officeDocument/2006/relationships/image" Target="../media/image1.svg"/><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1.png"/><Relationship Id="rId3" Type="http://schemas.microsoft.com/office/2007/relationships/hdphoto" Target="../media/image10.wdp"/><Relationship Id="rId2" Type="http://schemas.openxmlformats.org/officeDocument/2006/relationships/image" Target="../media/image9.png"/><Relationship Id="rId12" Type="http://schemas.openxmlformats.org/officeDocument/2006/relationships/notesSlide" Target="../notesSlides/notesSlide1.xml"/><Relationship Id="rId11" Type="http://schemas.openxmlformats.org/officeDocument/2006/relationships/slideLayout" Target="../slideLayouts/slideLayout1.xml"/><Relationship Id="rId10" Type="http://schemas.openxmlformats.org/officeDocument/2006/relationships/tags" Target="../tags/tag1.xml"/><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image" Target="../media/image29.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microsoft.com/office/2007/relationships/hdphoto" Target="../media/image17.wdp"/><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4.svg"/><Relationship Id="rId3" Type="http://schemas.openxmlformats.org/officeDocument/2006/relationships/image" Target="../media/image19.png"/><Relationship Id="rId2" Type="http://schemas.openxmlformats.org/officeDocument/2006/relationships/image" Target="../media/image3.svg"/><Relationship Id="rId1"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6" name="图片 3"/>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8" name="Picture 7"/>
          <p:cNvPicPr>
            <a:picLocks noChangeAspect="1"/>
          </p:cNvPicPr>
          <p:nvPr/>
        </p:nvPicPr>
        <p:blipFill>
          <a:blip r:embed="rId5"/>
          <a:stretch>
            <a:fillRect/>
          </a:stretch>
        </p:blipFill>
        <p:spPr>
          <a:xfrm>
            <a:off x="132402" y="2491800"/>
            <a:ext cx="589731" cy="520622"/>
          </a:xfrm>
          <a:prstGeom prst="rect">
            <a:avLst/>
          </a:prstGeom>
        </p:spPr>
      </p:pic>
      <p:grpSp>
        <p:nvGrpSpPr>
          <p:cNvPr id="2" name="Group 1"/>
          <p:cNvGrpSpPr/>
          <p:nvPr/>
        </p:nvGrpSpPr>
        <p:grpSpPr>
          <a:xfrm>
            <a:off x="1407816" y="2152611"/>
            <a:ext cx="8272749" cy="2052183"/>
            <a:chOff x="1055313" y="1366069"/>
            <a:chExt cx="7313287" cy="2052183"/>
          </a:xfrm>
        </p:grpSpPr>
        <p:sp>
          <p:nvSpPr>
            <p:cNvPr id="3" name="Rectangle: Rounded Corners 2"/>
            <p:cNvSpPr/>
            <p:nvPr/>
          </p:nvSpPr>
          <p:spPr>
            <a:xfrm>
              <a:off x="1597171" y="1705938"/>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Graphic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55313" y="1366069"/>
              <a:ext cx="2076866" cy="1940925"/>
            </a:xfrm>
            <a:prstGeom prst="rect">
              <a:avLst/>
            </a:prstGeom>
          </p:spPr>
        </p:pic>
        <p:sp>
          <p:nvSpPr>
            <p:cNvPr id="10" name="Rectangle 9"/>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endParaRPr lang="en-US" sz="2800" b="1">
                <a:latin typeface="SVN-SAF" panose="02040603050506020204" pitchFamily="18" charset="0"/>
                <a:cs typeface="Times New Roman" panose="02020603050405020304" pitchFamily="18" charset="0"/>
              </a:endParaRPr>
            </a:p>
          </p:txBody>
        </p:sp>
        <p:sp>
          <p:nvSpPr>
            <p:cNvPr id="11" name="Rectangle 10"/>
            <p:cNvSpPr/>
            <p:nvPr/>
          </p:nvSpPr>
          <p:spPr>
            <a:xfrm>
              <a:off x="1798272" y="2088107"/>
              <a:ext cx="625280" cy="100745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a:latin typeface="UVF Salome" panose="02000503040000020003" pitchFamily="50" charset="0"/>
                  <a:cs typeface="Times New Roman" panose="02020603050405020304" pitchFamily="18" charset="0"/>
                </a:rPr>
                <a:t>4</a:t>
              </a:r>
              <a:endParaRPr lang="vi-VN" sz="4400" b="1">
                <a:latin typeface="UVF Salome" panose="02000503040000020003" pitchFamily="50" charset="0"/>
                <a:cs typeface="Times New Roman" panose="02020603050405020304" pitchFamily="18" charset="0"/>
              </a:endParaRPr>
            </a:p>
          </p:txBody>
        </p:sp>
        <p:sp>
          <p:nvSpPr>
            <p:cNvPr id="12" name="Rectangle 11"/>
            <p:cNvSpPr/>
            <p:nvPr/>
          </p:nvSpPr>
          <p:spPr>
            <a:xfrm>
              <a:off x="2849815" y="1924894"/>
              <a:ext cx="5518785" cy="149335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3200" b="1">
                  <a:solidFill>
                    <a:srgbClr val="F93265"/>
                  </a:solidFill>
                  <a:latin typeface="UTM Avo" panose="02040603050506020204" pitchFamily="18" charset="0"/>
                  <a:cs typeface="Times New Roman" panose="02020603050405020304" pitchFamily="18" charset="0"/>
                </a:rPr>
                <a:t>Tìm kiếm thông tin trên Internet</a:t>
              </a:r>
              <a:endParaRPr lang="en-US" altLang="vi-VN" sz="3200" b="1">
                <a:solidFill>
                  <a:srgbClr val="F93265"/>
                </a:solidFill>
                <a:latin typeface="UTM Avo" panose="02040603050506020204" pitchFamily="18" charset="0"/>
                <a:cs typeface="Times New Roman" panose="02020603050405020304" pitchFamily="18" charset="0"/>
              </a:endParaRPr>
            </a:p>
          </p:txBody>
        </p:sp>
      </p:grpSp>
      <p:pic>
        <p:nvPicPr>
          <p:cNvPr id="13" name="Graphic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3" y="387484"/>
            <a:ext cx="8672053" cy="2321837"/>
          </a:xfrm>
          <a:prstGeom prst="rect">
            <a:avLst/>
          </a:prstGeom>
        </p:spPr>
      </p:pic>
      <p:sp>
        <p:nvSpPr>
          <p:cNvPr id="14" name="Rectangle 13"/>
          <p:cNvSpPr/>
          <p:nvPr/>
        </p:nvSpPr>
        <p:spPr>
          <a:xfrm>
            <a:off x="-233187" y="385449"/>
            <a:ext cx="8545815" cy="166847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3. </a:t>
            </a:r>
            <a:r>
              <a:rPr lang="vi-VN" sz="3600" b="1">
                <a:solidFill>
                  <a:schemeClr val="bg1"/>
                </a:solidFill>
                <a:latin typeface="SVN-Adam Gorry" panose="02040603050506020204" pitchFamily="18" charset="0"/>
                <a:cs typeface="Times New Roman" panose="02020603050405020304" pitchFamily="18" charset="0"/>
              </a:rPr>
              <a:t>Tổ chức lưu </a:t>
            </a:r>
            <a:r>
              <a:rPr lang="en-US" sz="3600" b="1">
                <a:solidFill>
                  <a:schemeClr val="bg1"/>
                </a:solidFill>
                <a:latin typeface="SVN-Adam Gorry" panose="02040603050506020204" pitchFamily="18" charset="0"/>
                <a:cs typeface="Times New Roman" panose="02020603050405020304" pitchFamily="18" charset="0"/>
              </a:rPr>
              <a:t>t</a:t>
            </a:r>
            <a:r>
              <a:rPr lang="vi-VN" sz="3600" b="1">
                <a:solidFill>
                  <a:schemeClr val="bg1"/>
                </a:solidFill>
                <a:latin typeface="SVN-Adam Gorry" panose="02040603050506020204" pitchFamily="18" charset="0"/>
                <a:cs typeface="Times New Roman" panose="02020603050405020304" pitchFamily="18" charset="0"/>
              </a:rPr>
              <a:t>rữ,   tì</a:t>
            </a:r>
            <a:r>
              <a:rPr lang="en-US" sz="3600" b="1">
                <a:solidFill>
                  <a:schemeClr val="bg1"/>
                </a:solidFill>
                <a:latin typeface="SVN-Adam Gorry" panose="02040603050506020204" pitchFamily="18" charset="0"/>
                <a:cs typeface="Times New Roman" panose="02020603050405020304" pitchFamily="18" charset="0"/>
              </a:rPr>
              <a:t>m</a:t>
            </a:r>
            <a:r>
              <a:rPr lang="vi-VN" sz="3600" b="1">
                <a:solidFill>
                  <a:schemeClr val="bg1"/>
                </a:solidFill>
                <a:latin typeface="SVN-Adam Gorry" panose="02040603050506020204" pitchFamily="18" charset="0"/>
                <a:cs typeface="Times New Roman" panose="02020603050405020304" pitchFamily="18" charset="0"/>
              </a:rPr>
              <a:t> k</a:t>
            </a:r>
            <a:r>
              <a:rPr lang="en-US" sz="3600" b="1">
                <a:solidFill>
                  <a:schemeClr val="bg1"/>
                </a:solidFill>
                <a:latin typeface="SVN-Adam Gorry" panose="02040603050506020204" pitchFamily="18" charset="0"/>
                <a:cs typeface="Times New Roman" panose="02020603050405020304" pitchFamily="18" charset="0"/>
              </a:rPr>
              <a:t>iếm</a:t>
            </a:r>
            <a:r>
              <a:rPr lang="vi-VN" sz="3600" b="1">
                <a:solidFill>
                  <a:schemeClr val="bg1"/>
                </a:solidFill>
                <a:latin typeface="SVN-Adam Gorry" panose="02040603050506020204" pitchFamily="18" charset="0"/>
                <a:cs typeface="Times New Roman" panose="02020603050405020304" pitchFamily="18" charset="0"/>
              </a:rPr>
              <a:t> và </a:t>
            </a:r>
            <a:r>
              <a:rPr lang="en-US" sz="3600" b="1">
                <a:solidFill>
                  <a:schemeClr val="bg1"/>
                </a:solidFill>
                <a:latin typeface="SVN-Adam Gorry" panose="02040603050506020204" pitchFamily="18" charset="0"/>
                <a:cs typeface="Times New Roman" panose="02020603050405020304" pitchFamily="18" charset="0"/>
              </a:rPr>
              <a:t>tr</a:t>
            </a:r>
            <a:r>
              <a:rPr lang="vi-VN" sz="3600" b="1">
                <a:solidFill>
                  <a:schemeClr val="bg1"/>
                </a:solidFill>
                <a:latin typeface="SVN-Adam Gorry" panose="02040603050506020204" pitchFamily="18" charset="0"/>
                <a:cs typeface="Times New Roman" panose="02020603050405020304" pitchFamily="18" charset="0"/>
              </a:rPr>
              <a:t>ao đổI thôn</a:t>
            </a:r>
            <a:r>
              <a:rPr lang="en-US" sz="3600" b="1">
                <a:solidFill>
                  <a:schemeClr val="bg1"/>
                </a:solidFill>
                <a:latin typeface="SVN-Adam Gorry" panose="02040603050506020204" pitchFamily="18" charset="0"/>
                <a:cs typeface="Times New Roman" panose="02020603050405020304" pitchFamily="18" charset="0"/>
              </a:rPr>
              <a:t>g</a:t>
            </a:r>
            <a:r>
              <a:rPr lang="vi-VN" sz="3600" b="1">
                <a:solidFill>
                  <a:schemeClr val="bg1"/>
                </a:solidFill>
                <a:latin typeface="SVN-Adam Gorry" panose="02040603050506020204" pitchFamily="18" charset="0"/>
                <a:cs typeface="Times New Roman" panose="02020603050405020304" pitchFamily="18" charset="0"/>
              </a:rPr>
              <a:t> tIn</a:t>
            </a:r>
            <a:endParaRPr lang="vi-VN" sz="3600" b="1">
              <a:solidFill>
                <a:schemeClr val="bg1"/>
              </a:solidFill>
              <a:latin typeface="SVN-Avo" panose="02040603050506020204" pitchFamily="18" charset="0"/>
              <a:cs typeface="Times New Roman" panose="02020603050405020304" pitchFamily="18" charset="0"/>
            </a:endParaRPr>
          </a:p>
        </p:txBody>
      </p:sp>
      <p:sp>
        <p:nvSpPr>
          <p:cNvPr id="16" name="Text Box 2"/>
          <p:cNvSpPr txBox="1"/>
          <p:nvPr/>
        </p:nvSpPr>
        <p:spPr>
          <a:xfrm>
            <a:off x="9505315" y="34108"/>
            <a:ext cx="2686685" cy="7067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endParaRPr lang="en-US" sz="4000">
              <a:solidFill>
                <a:schemeClr val="bg1"/>
              </a:solidFill>
              <a:highlight>
                <a:srgbClr val="808000"/>
              </a:highlight>
              <a:latin typeface="Times New Roman" panose="02020603050405020304" pitchFamily="18" charset="0"/>
              <a:cs typeface="Times New Roman" panose="02020603050405020304" pitchFamily="18" charset="0"/>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384240"/>
            <a:ext cx="3761537" cy="1181202"/>
            <a:chOff x="371924" y="384240"/>
            <a:chExt cx="3761537" cy="1181202"/>
          </a:xfrm>
        </p:grpSpPr>
        <p:pic>
          <p:nvPicPr>
            <p:cNvPr id="2" name="Picture 1"/>
            <p:cNvPicPr>
              <a:picLocks noChangeAspect="1"/>
            </p:cNvPicPr>
            <p:nvPr/>
          </p:nvPicPr>
          <p:blipFill>
            <a:blip r:embed="rId1"/>
            <a:stretch>
              <a:fillRect/>
            </a:stretch>
          </p:blipFill>
          <p:spPr>
            <a:xfrm>
              <a:off x="371924" y="384240"/>
              <a:ext cx="1280271" cy="1181202"/>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p:cNvSpPr/>
          <p:nvPr/>
        </p:nvSpPr>
        <p:spPr>
          <a:xfrm>
            <a:off x="1652195" y="1425059"/>
            <a:ext cx="9751340" cy="967957"/>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sẽ chọn từ khoá nào để tìm thông tin về danh lam thắng cảnh ở địa phương nơi em đang sống? Hãy thực hành tìm kiếm với từ khoá đó.</a:t>
            </a:r>
            <a:endParaRPr lang="vi-VN" sz="2000">
              <a:latin typeface="UTM Avo" panose="02040603050506020204" pitchFamily="18" charset="0"/>
              <a:cs typeface="Times New Roman" panose="02020603050405020304" pitchFamily="18" charset="0"/>
            </a:endParaRPr>
          </a:p>
        </p:txBody>
      </p:sp>
      <p:sp>
        <p:nvSpPr>
          <p:cNvPr id="7" name="Rectangle 6"/>
          <p:cNvSpPr/>
          <p:nvPr/>
        </p:nvSpPr>
        <p:spPr>
          <a:xfrm>
            <a:off x="1652194" y="2504136"/>
            <a:ext cx="9987355" cy="967957"/>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a:t>
            </a:r>
            <a:r>
              <a:rPr lang="vi-VN" sz="2000" b="1">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Hãy tìm kiếm một vài thông tin về một địa điểm em mong muốn được tới thăm và chia sẻ thông tin đó với bố mẹ, thầy cô giáo hoặc bạn bè.</a:t>
            </a:r>
            <a:endParaRPr lang="vi-VN" sz="2000">
              <a:latin typeface="UTM Avo" panose="02040603050506020204" pitchFamily="18" charset="0"/>
              <a:cs typeface="Times New Roman" panose="02020603050405020304" pitchFamily="18" charset="0"/>
            </a:endParaRPr>
          </a:p>
        </p:txBody>
      </p:sp>
      <p:pic>
        <p:nvPicPr>
          <p:cNvPr id="11" name="Picture 10" descr="A toy figurine on a table&#10;&#10;Description automatically generated with low confidence"/>
          <p:cNvPicPr>
            <a:picLocks noChangeAspect="1"/>
          </p:cNvPicPr>
          <p:nvPr/>
        </p:nvPicPr>
        <p:blipFill rotWithShape="1">
          <a:blip r:embed="rId2" cstate="print">
            <a:extLst>
              <a:ext uri="{28A0092B-C50C-407E-A947-70E740481C1C}">
                <a14:useLocalDpi xmlns:a14="http://schemas.microsoft.com/office/drawing/2010/main" val="0"/>
              </a:ext>
            </a:extLst>
          </a:blip>
          <a:srcRect t="22233" b="10363"/>
          <a:stretch>
            <a:fillRect/>
          </a:stretch>
        </p:blipFill>
        <p:spPr>
          <a:xfrm>
            <a:off x="7753703" y="3126036"/>
            <a:ext cx="3724276" cy="334723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23" name="组合 1"/>
          <p:cNvGrpSpPr/>
          <p:nvPr/>
        </p:nvGrpSpPr>
        <p:grpSpPr>
          <a:xfrm>
            <a:off x="2980607" y="1150453"/>
            <a:ext cx="5976143" cy="4679926"/>
            <a:chOff x="2424113" y="688975"/>
            <a:chExt cx="6713537" cy="5619751"/>
          </a:xfrm>
        </p:grpSpPr>
        <p:sp>
          <p:nvSpPr>
            <p:cNvPr id="24"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26" name="Freeform 6"/>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27" name="Freeform 7"/>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28" name="Freeform 8"/>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29" name="Freeform 9"/>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0" name="Freeform 10"/>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1" name="Freeform 11"/>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2" name="Freeform 12"/>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3" name="Freeform 13"/>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4" name="Freeform 14"/>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5" name="Freeform 15"/>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6" name="Freeform 16"/>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37" name="Freeform 17"/>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8" name="Freeform 18"/>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39" name="Freeform 19"/>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0" name="Freeform 20"/>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41" name="Freeform 21"/>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2" name="Freeform 22"/>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3" name="Freeform 23"/>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4" name="Freeform 24"/>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5" name="Freeform 25"/>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6" name="Freeform 26"/>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7" name="Freeform 27"/>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8" name="Freeform 28"/>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9" name="Freeform 29"/>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0" name="Freeform 30"/>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51" name="Freeform 31"/>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2" name="Freeform 32"/>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3" name="Freeform 33"/>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4" name="Freeform 34"/>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5" name="Freeform 35"/>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6" name="Freeform 36"/>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7" name="Freeform 37"/>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8" name="Freeform 38"/>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9" name="Freeform 39"/>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60" name="Freeform 40"/>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1" name="Freeform 41"/>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2" name="Freeform 42"/>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3" name="Freeform 43"/>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4" name="Freeform 44"/>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5" name="Freeform 45"/>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6" name="Freeform 46"/>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7" name="Freeform 47"/>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68" name="Freeform 48"/>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9" name="Rectangle 49"/>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iCiel Cadena"/>
                  <a:ea typeface="Microsoft YaHei"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2300" dirty="0">
                  <a:solidFill>
                    <a:srgbClr val="FFFFFF"/>
                  </a:solidFill>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300" b="0" i="0" u="none" strike="noStrike" cap="none" normalizeH="0" baseline="0" dirty="0">
                  <a:ln>
                    <a:noFill/>
                  </a:ln>
                  <a:solidFill>
                    <a:schemeClr val="bg1"/>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chemeClr val="bg1"/>
                  </a:solidFill>
                  <a:effectLst/>
                  <a:latin typeface="iCiel Cadena"/>
                  <a:ea typeface="Microsoft YaHei"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endPar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83"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p:cNvPicPr>
            <a:picLocks noChangeAspect="1"/>
          </p:cNvPicPr>
          <p:nvPr/>
        </p:nvPicPr>
        <p:blipFill>
          <a:blip r:embed="rId4"/>
          <a:stretch>
            <a:fillRect/>
          </a:stretch>
        </p:blipFill>
        <p:spPr>
          <a:xfrm>
            <a:off x="132402" y="2491800"/>
            <a:ext cx="589731" cy="5206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49594" y="152499"/>
            <a:ext cx="3817053" cy="2508169"/>
            <a:chOff x="301091" y="301982"/>
            <a:chExt cx="4134561" cy="2508169"/>
          </a:xfrm>
        </p:grpSpPr>
        <p:pic>
          <p:nvPicPr>
            <p:cNvPr id="6" name="Picture 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301091" y="301982"/>
              <a:ext cx="4134561" cy="2508169"/>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86620" y="498387"/>
              <a:ext cx="1158339" cy="914479"/>
            </a:xfrm>
            <a:prstGeom prst="rect">
              <a:avLst/>
            </a:prstGeom>
          </p:spPr>
        </p:pic>
      </p:grpSp>
      <p:grpSp>
        <p:nvGrpSpPr>
          <p:cNvPr id="2" name="Group 1"/>
          <p:cNvGrpSpPr/>
          <p:nvPr/>
        </p:nvGrpSpPr>
        <p:grpSpPr>
          <a:xfrm>
            <a:off x="4127281" y="808335"/>
            <a:ext cx="7868744" cy="5729304"/>
            <a:chOff x="4728319" y="822324"/>
            <a:chExt cx="7463681" cy="5729304"/>
          </a:xfrm>
        </p:grpSpPr>
        <p:grpSp>
          <p:nvGrpSpPr>
            <p:cNvPr id="12" name="Group 11"/>
            <p:cNvGrpSpPr/>
            <p:nvPr/>
          </p:nvGrpSpPr>
          <p:grpSpPr>
            <a:xfrm flipH="1">
              <a:off x="4728319" y="822324"/>
              <a:ext cx="7463681" cy="5729304"/>
              <a:chOff x="1768766" y="4553114"/>
              <a:chExt cx="7337296" cy="2236527"/>
            </a:xfrm>
          </p:grpSpPr>
          <p:sp>
            <p:nvSpPr>
              <p:cNvPr id="10" name="Speech Bubble: Rectangle with Corners Rounded 9"/>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p:cNvSpPr/>
              <p:nvPr/>
            </p:nvSpPr>
            <p:spPr>
              <a:xfrm>
                <a:off x="1893500" y="4553114"/>
                <a:ext cx="7212562" cy="2145323"/>
              </a:xfrm>
              <a:prstGeom prst="wedgeRoundRectCallout">
                <a:avLst>
                  <a:gd name="adj1" fmla="val 54828"/>
                  <a:gd name="adj2" fmla="val -10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5082190" y="1055012"/>
              <a:ext cx="6734644" cy="5262979"/>
            </a:xfrm>
            <a:prstGeom prst="rect">
              <a:avLst/>
            </a:prstGeom>
          </p:spPr>
          <p:txBody>
            <a:bodyPr wrap="square">
              <a:spAutoFit/>
            </a:bodyPr>
            <a:lstStyle/>
            <a:p>
              <a:pPr indent="342900" defTabSz="342900">
                <a:lnSpc>
                  <a:spcPct val="150000"/>
                </a:lnSpc>
              </a:pPr>
              <a:r>
                <a:rPr lang="vi-VN" sz="2000" b="1" dirty="0">
                  <a:latin typeface="UTM Avo" panose="02040603050506020204" pitchFamily="18" charset="0"/>
                  <a:cs typeface="Times New Roman" panose="02020603050405020304" pitchFamily="18" charset="0"/>
                </a:rPr>
                <a:t>Khoa: </a:t>
              </a:r>
              <a:r>
                <a:rPr lang="vi-VN" sz="2000" dirty="0">
                  <a:latin typeface="UTM Avo" panose="02040603050506020204" pitchFamily="18" charset="0"/>
                  <a:cs typeface="Times New Roman" panose="02020603050405020304" pitchFamily="18" charset="0"/>
                </a:rPr>
                <a:t>Hôm qua bố tớ vừa dạy cho tớ cách tìm kiếm thông tin trên Internet đấy. Chúng ta có thể tìm kiếm thông tin về các đời vua Hùng để hoàn thành bài tập nhóm môn Lịch sử và Địa lí.</a:t>
              </a:r>
              <a:endParaRPr lang="en-US" sz="2000" dirty="0">
                <a:latin typeface="UTM Avo" panose="02040603050506020204" pitchFamily="18" charset="0"/>
                <a:cs typeface="Times New Roman" panose="02020603050405020304" pitchFamily="18" charset="0"/>
              </a:endParaRPr>
            </a:p>
            <a:p>
              <a:pPr indent="342900" defTabSz="342900">
                <a:lnSpc>
                  <a:spcPct val="150000"/>
                </a:lnSpc>
              </a:pPr>
              <a:r>
                <a:rPr lang="vi-VN" sz="2400" b="1" dirty="0">
                  <a:latin typeface="UTM Avo" panose="02040603050506020204" pitchFamily="18" charset="0"/>
                  <a:cs typeface="Times New Roman" panose="02020603050405020304" pitchFamily="18" charset="0"/>
                </a:rPr>
                <a:t>Minh:</a:t>
              </a:r>
              <a:r>
                <a:rPr lang="vi-VN" sz="2400" dirty="0">
                  <a:latin typeface="UTM Avo" panose="02040603050506020204" pitchFamily="18" charset="0"/>
                  <a:cs typeface="Times New Roman" panose="02020603050405020304" pitchFamily="18" charset="0"/>
                </a:rPr>
                <a:t>Hay</a:t>
              </a:r>
              <a:r>
                <a:rPr lang="vi-VN" sz="2000" dirty="0">
                  <a:latin typeface="UTM Avo" panose="02040603050506020204" pitchFamily="18" charset="0"/>
                  <a:cs typeface="Times New Roman" panose="02020603050405020304" pitchFamily="18" charset="0"/>
                </a:rPr>
                <a:t> đấy! Cậu hướng dẫn cho tớ cách tìm kiếm thông tin được không?</a:t>
              </a:r>
              <a:endParaRPr lang="en-US" sz="2000" dirty="0">
                <a:latin typeface="UTM Avo" panose="02040603050506020204" pitchFamily="18" charset="0"/>
                <a:cs typeface="Times New Roman" panose="02020603050405020304" pitchFamily="18" charset="0"/>
              </a:endParaRPr>
            </a:p>
            <a:p>
              <a:pPr indent="342900" defTabSz="342900">
                <a:lnSpc>
                  <a:spcPct val="150000"/>
                </a:lnSpc>
              </a:pPr>
              <a:r>
                <a:rPr lang="vi-VN" sz="2000" b="1" dirty="0">
                  <a:latin typeface="UTM Avo" panose="02040603050506020204" pitchFamily="18" charset="0"/>
                  <a:cs typeface="Times New Roman" panose="02020603050405020304" pitchFamily="18" charset="0"/>
                </a:rPr>
                <a:t>Khoa: </a:t>
              </a:r>
              <a:r>
                <a:rPr lang="vi-VN" sz="2000" dirty="0">
                  <a:latin typeface="UTM Avo" panose="02040603050506020204" pitchFamily="18" charset="0"/>
                  <a:cs typeface="Times New Roman" panose="02020603050405020304" pitchFamily="18" charset="0"/>
                </a:rPr>
                <a:t>Trước tiên, cậu phải xác định được chủ đề mình định tìm kiếm, từ đó tìm các từ hoặc cụm từ liên quan đến thông tin tìm kiếm.</a:t>
              </a:r>
              <a:endParaRPr lang="en-US" sz="2000" dirty="0">
                <a:latin typeface="UTM Avo" panose="02040603050506020204" pitchFamily="18" charset="0"/>
                <a:cs typeface="Times New Roman" panose="02020603050405020304" pitchFamily="18" charset="0"/>
              </a:endParaRPr>
            </a:p>
            <a:p>
              <a:pPr indent="342900" defTabSz="342900">
                <a:lnSpc>
                  <a:spcPct val="150000"/>
                </a:lnSpc>
              </a:pPr>
              <a:r>
                <a:rPr lang="vi-VN" sz="2000" b="1" dirty="0">
                  <a:latin typeface="UTM Avo" panose="02040603050506020204" pitchFamily="18" charset="0"/>
                  <a:cs typeface="Times New Roman" panose="02020603050405020304" pitchFamily="18" charset="0"/>
                </a:rPr>
                <a:t>Câu hỏi: </a:t>
              </a:r>
              <a:r>
                <a:rPr lang="vi-VN" sz="2000" dirty="0">
                  <a:latin typeface="UTM Avo" panose="02040603050506020204" pitchFamily="18" charset="0"/>
                  <a:cs typeface="Times New Roman" panose="02020603050405020304" pitchFamily="18" charset="0"/>
                </a:rPr>
                <a:t>Theo em, bạn Khoa và bạn Minh đang cần tìm thông tin theo chủ đề gì? Với chủ đề đó, em hãy đưa ra các từ hoặc cụm từ gợi ý để các bạn tìm kiếm thông tin.</a:t>
              </a:r>
              <a:endParaRPr lang="vi-VN" sz="2000" dirty="0">
                <a:latin typeface="UTM Avo" panose="02040603050506020204" pitchFamily="18" charset="0"/>
                <a:cs typeface="Times New Roman" panose="02020603050405020304" pitchFamily="18" charset="0"/>
              </a:endParaRPr>
            </a:p>
          </p:txBody>
        </p:sp>
      </p:grpSp>
      <p:sp>
        <p:nvSpPr>
          <p:cNvPr id="20" name="Rectangle 19"/>
          <p:cNvSpPr/>
          <p:nvPr/>
        </p:nvSpPr>
        <p:spPr>
          <a:xfrm>
            <a:off x="886963" y="967103"/>
            <a:ext cx="3076025" cy="878959"/>
          </a:xfrm>
          <a:prstGeom prst="rect">
            <a:avLst/>
          </a:prstGeom>
        </p:spPr>
        <p:txBody>
          <a:bodyPr wrap="square">
            <a:spAutoFit/>
          </a:bodyPr>
          <a:lstStyle/>
          <a:p>
            <a:pPr defTabSz="342900">
              <a:lnSpc>
                <a:spcPct val="150000"/>
              </a:lnSpc>
            </a:pPr>
            <a:r>
              <a:rPr lang="en-US" sz="4000" b="1" dirty="0">
                <a:solidFill>
                  <a:srgbClr val="0998D7"/>
                </a:solidFill>
                <a:latin typeface="SVN-SAF" panose="02040603050506020204" pitchFamily="18" charset="0"/>
                <a:cs typeface="Times New Roman" panose="02020603050405020304" pitchFamily="18" charset="0"/>
              </a:rPr>
              <a:t>KHỞI ĐỘNG</a:t>
            </a:r>
            <a:endParaRPr lang="vi-VN" sz="4000" b="1" dirty="0">
              <a:solidFill>
                <a:srgbClr val="0998D7"/>
              </a:solidFill>
              <a:latin typeface="SVN-SAF" panose="02040603050506020204" pitchFamily="18" charset="0"/>
              <a:cs typeface="Times New Roman" panose="02020603050405020304" pitchFamily="18" charset="0"/>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7184" b="91379" l="9605" r="89831">
                        <a14:foregroundMark x1="44068" y1="7471" x2="44068" y2="7471"/>
                        <a14:foregroundMark x1="41808" y1="46264" x2="41808" y2="46264"/>
                        <a14:foregroundMark x1="41808" y1="45690" x2="42373" y2="64655"/>
                        <a14:foregroundMark x1="42373" y1="64655" x2="35028" y2="75862"/>
                        <a14:foregroundMark x1="58192" y1="39368" x2="58192" y2="39368"/>
                        <a14:foregroundMark x1="46328" y1="37069" x2="46328" y2="37069"/>
                        <a14:foregroundMark x1="66667" y1="90230" x2="66667" y2="90230"/>
                        <a14:foregroundMark x1="65537" y1="91092" x2="65537" y2="91092"/>
                        <a14:foregroundMark x1="33898" y1="91379" x2="33898" y2="91379"/>
                      </a14:backgroundRemoval>
                    </a14:imgEffect>
                  </a14:imgLayer>
                </a14:imgProps>
              </a:ext>
            </a:extLst>
          </a:blip>
          <a:stretch>
            <a:fillRect/>
          </a:stretch>
        </p:blipFill>
        <p:spPr>
          <a:xfrm>
            <a:off x="2187836" y="3081305"/>
            <a:ext cx="1953559" cy="384089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T</a:t>
            </a:r>
            <a:r>
              <a:rPr lang="en-US" sz="2800" b="1">
                <a:solidFill>
                  <a:srgbClr val="F03C69"/>
                </a:solidFill>
                <a:latin typeface="SVN-SAF" panose="02040603050506020204" pitchFamily="18" charset="0"/>
                <a:cs typeface="Times New Roman" panose="02020603050405020304" pitchFamily="18" charset="0"/>
              </a:rPr>
              <a:t>ìm kiếm</a:t>
            </a:r>
            <a:r>
              <a:rPr lang="vi-VN" sz="2800" b="1">
                <a:solidFill>
                  <a:srgbClr val="F03C69"/>
                </a:solidFill>
                <a:latin typeface="SVN-SAF" panose="02040603050506020204" pitchFamily="18" charset="0"/>
                <a:cs typeface="Times New Roman" panose="02020603050405020304" pitchFamily="18" charset="0"/>
              </a:rPr>
              <a:t> thông tin trên Internet</a:t>
            </a:r>
            <a:endParaRPr lang="vi-VN" sz="2800" b="1">
              <a:solidFill>
                <a:srgbClr val="F03C69"/>
              </a:solidFill>
              <a:cs typeface="Times New Roman" panose="02020603050405020304" pitchFamily="18" charset="0"/>
            </a:endParaRPr>
          </a:p>
        </p:txBody>
      </p:sp>
      <p:grpSp>
        <p:nvGrpSpPr>
          <p:cNvPr id="3" name="Group 2"/>
          <p:cNvGrpSpPr/>
          <p:nvPr/>
        </p:nvGrpSpPr>
        <p:grpSpPr>
          <a:xfrm>
            <a:off x="604133" y="968721"/>
            <a:ext cx="10962947" cy="5364629"/>
            <a:chOff x="512219" y="900102"/>
            <a:chExt cx="10962947" cy="5364629"/>
          </a:xfrm>
        </p:grpSpPr>
        <p:sp>
          <p:nvSpPr>
            <p:cNvPr id="13" name="Rectangle 12"/>
            <p:cNvSpPr/>
            <p:nvPr/>
          </p:nvSpPr>
          <p:spPr>
            <a:xfrm>
              <a:off x="3379791" y="1086631"/>
              <a:ext cx="7173355" cy="671851"/>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Tìm kiếm thông tin trên Internet</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2" name="Rectangle: Rounded Corners 1"/>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50194" y="1807237"/>
              <a:ext cx="10307782" cy="589072"/>
            </a:xfrm>
            <a:prstGeom prst="rect">
              <a:avLst/>
            </a:prstGeom>
          </p:spPr>
          <p:txBody>
            <a:bodyPr wrap="square">
              <a:spAutoFit/>
            </a:bodyPr>
            <a:lstStyle/>
            <a:p>
              <a:pPr defTabSz="342900">
                <a:lnSpc>
                  <a:spcPct val="150000"/>
                </a:lnSpc>
              </a:pPr>
              <a:r>
                <a:rPr lang="vi-VN" sz="2400" b="1">
                  <a:latin typeface="UTM Avo" panose="02040603050506020204" pitchFamily="18" charset="0"/>
                  <a:cs typeface="Times New Roman" panose="02020603050405020304" pitchFamily="18" charset="0"/>
                </a:rPr>
                <a:t>Minh:</a:t>
              </a:r>
              <a:r>
                <a:rPr lang="vi-VN" sz="2400">
                  <a:latin typeface="UTM Avo" panose="02040603050506020204" pitchFamily="18" charset="0"/>
                  <a:cs typeface="Times New Roman" panose="02020603050405020304" pitchFamily="18" charset="0"/>
                </a:rPr>
                <a:t>Sau khi xác định từ hoặc cụm từ tìm kiếm chúng ta phải làm gì tiếp theo?</a:t>
              </a:r>
              <a:endParaRPr lang="vi-VN" sz="2400">
                <a:latin typeface="UTM Avo" panose="02040603050506020204" pitchFamily="18" charset="0"/>
                <a:cs typeface="Times New Roman" panose="02020603050405020304" pitchFamily="18" charset="0"/>
              </a:endParaRPr>
            </a:p>
          </p:txBody>
        </p:sp>
        <p:grpSp>
          <p:nvGrpSpPr>
            <p:cNvPr id="15" name="Group 14"/>
            <p:cNvGrpSpPr/>
            <p:nvPr/>
          </p:nvGrpSpPr>
          <p:grpSpPr>
            <a:xfrm>
              <a:off x="522612" y="900102"/>
              <a:ext cx="2898644" cy="880803"/>
              <a:chOff x="522612" y="900102"/>
              <a:chExt cx="2898644" cy="880803"/>
            </a:xfrm>
          </p:grpSpPr>
          <p:grpSp>
            <p:nvGrpSpPr>
              <p:cNvPr id="16" name="Group 15"/>
              <p:cNvGrpSpPr/>
              <p:nvPr/>
            </p:nvGrpSpPr>
            <p:grpSpPr>
              <a:xfrm>
                <a:off x="522612" y="1095583"/>
                <a:ext cx="2372989" cy="661656"/>
                <a:chOff x="5906375" y="1404722"/>
                <a:chExt cx="2372989" cy="661656"/>
              </a:xfrm>
            </p:grpSpPr>
            <p:sp>
              <p:nvSpPr>
                <p:cNvPr id="21" name="Rectangle: Top Corners Rounded 20"/>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p:cNvGrpSpPr/>
              <p:nvPr/>
            </p:nvGrpSpPr>
            <p:grpSpPr>
              <a:xfrm rot="20419193">
                <a:off x="2468303" y="900102"/>
                <a:ext cx="952953" cy="880803"/>
                <a:chOff x="8974078" y="279854"/>
                <a:chExt cx="3397172" cy="3224225"/>
              </a:xfrm>
            </p:grpSpPr>
            <p:pic>
              <p:nvPicPr>
                <p:cNvPr id="19" name="Picture 5"/>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8974078" y="279854"/>
                  <a:ext cx="3397172" cy="3224225"/>
                </a:xfrm>
                <a:prstGeom prst="rect">
                  <a:avLst/>
                </a:prstGeom>
              </p:spPr>
            </p:pic>
            <p:pic>
              <p:nvPicPr>
                <p:cNvPr id="20"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264793" y="565916"/>
                  <a:ext cx="2916628" cy="2768146"/>
                </a:xfrm>
                <a:prstGeom prst="rect">
                  <a:avLst/>
                </a:prstGeom>
              </p:spPr>
            </p:pic>
          </p:grpSp>
          <p:sp>
            <p:nvSpPr>
              <p:cNvPr id="18" name="Rectangle 17"/>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5" name="Rectangle 24"/>
          <p:cNvSpPr/>
          <p:nvPr/>
        </p:nvSpPr>
        <p:spPr>
          <a:xfrm>
            <a:off x="976222" y="2642432"/>
            <a:ext cx="9150172" cy="2805063"/>
          </a:xfrm>
          <a:prstGeom prst="rect">
            <a:avLst/>
          </a:prstGeom>
        </p:spPr>
        <p:txBody>
          <a:bodyPr wrap="square">
            <a:spAutoFit/>
          </a:bodyPr>
          <a:lstStyle/>
          <a:p>
            <a:pPr defTabSz="342900">
              <a:lnSpc>
                <a:spcPct val="150000"/>
              </a:lnSpc>
            </a:pPr>
            <a:r>
              <a:rPr lang="vi-VN" sz="2400" b="1">
                <a:latin typeface="UTM Avo" panose="02040603050506020204" pitchFamily="18" charset="0"/>
                <a:cs typeface="Times New Roman" panose="02020603050405020304" pitchFamily="18" charset="0"/>
              </a:rPr>
              <a:t>Khoa:</a:t>
            </a:r>
            <a:r>
              <a:rPr lang="vi-VN" sz="2400">
                <a:latin typeface="UTM Avo" panose="02040603050506020204" pitchFamily="18" charset="0"/>
                <a:cs typeface="Times New Roman" panose="02020603050405020304" pitchFamily="18" charset="0"/>
              </a:rPr>
              <a:t>Cậu  truy  cập  vào  trang  web  tìm  kiếm  bằng  cách  nháy  đúp chuột vào  biểu  tượng </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trên  màn  hình  nền,  gõ </a:t>
            </a:r>
            <a:r>
              <a:rPr lang="vi-VN" sz="2400">
                <a:solidFill>
                  <a:schemeClr val="accent4">
                    <a:lumMod val="75000"/>
                  </a:schemeClr>
                </a:solidFill>
                <a:latin typeface="UTM Avo" panose="02040603050506020204" pitchFamily="18" charset="0"/>
                <a:cs typeface="Times New Roman" panose="02020603050405020304" pitchFamily="18" charset="0"/>
              </a:rPr>
              <a:t>google.com  </a:t>
            </a:r>
            <a:r>
              <a:rPr lang="vi-VN" sz="2400">
                <a:latin typeface="UTM Avo" panose="02040603050506020204" pitchFamily="18" charset="0"/>
                <a:cs typeface="Times New Roman" panose="02020603050405020304" pitchFamily="18" charset="0"/>
              </a:rPr>
              <a:t>vào thanh địa chỉ. Sau đó gõ cụm từ đã xác định ở trên vào ô tìm kiếm trên trang Google rồi nhấn phím Enter. Ví dụ, tớ xác định cụm từ tìm kiếm là </a:t>
            </a:r>
            <a:r>
              <a:rPr lang="vi-VN" sz="2400">
                <a:solidFill>
                  <a:schemeClr val="accent4">
                    <a:lumMod val="75000"/>
                  </a:schemeClr>
                </a:solidFill>
                <a:latin typeface="UTM Avo" panose="02040603050506020204" pitchFamily="18" charset="0"/>
                <a:cs typeface="Times New Roman" panose="02020603050405020304" pitchFamily="18" charset="0"/>
              </a:rPr>
              <a:t>Các đời vua Hùng</a:t>
            </a:r>
            <a:r>
              <a:rPr lang="vi-VN" sz="2400">
                <a:latin typeface="UTM Avo" panose="02040603050506020204" pitchFamily="18" charset="0"/>
                <a:cs typeface="Times New Roman" panose="02020603050405020304" pitchFamily="18" charset="0"/>
              </a:rPr>
              <a:t>, tớ sẽ thực hiện như sau:</a:t>
            </a:r>
            <a:endParaRPr lang="vi-VN" sz="2400">
              <a:latin typeface="UTM Avo" panose="02040603050506020204" pitchFamily="18" charset="0"/>
              <a:cs typeface="Times New Roman" panose="02020603050405020304" pitchFamily="18" charset="0"/>
            </a:endParaRPr>
          </a:p>
        </p:txBody>
      </p:sp>
      <p:pic>
        <p:nvPicPr>
          <p:cNvPr id="6" name="Picture 5" descr="A picture containing graphical user interface&#10;&#10;Description automatically generat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67" y="3168323"/>
            <a:ext cx="760532" cy="71658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6697" y="5107901"/>
            <a:ext cx="10860383" cy="860235"/>
          </a:xfrm>
          <a:prstGeom prst="rect">
            <a:avLst/>
          </a:prstGeom>
        </p:spPr>
        <p:txBody>
          <a:bodyPr wrap="square">
            <a:spAutoFit/>
          </a:bodyPr>
          <a:lstStyle/>
          <a:p>
            <a:pPr indent="342900" algn="just" defTabSz="342900">
              <a:lnSpc>
                <a:spcPct val="130000"/>
              </a:lnSpc>
            </a:pPr>
            <a:r>
              <a:rPr lang="vi-VN" sz="2000" b="1">
                <a:latin typeface="UTM Avo" panose="02040603050506020204" pitchFamily="18" charset="0"/>
                <a:cs typeface="Times New Roman" panose="02020603050405020304" pitchFamily="18" charset="0"/>
              </a:rPr>
              <a:t>Câu hỏi: </a:t>
            </a:r>
            <a:r>
              <a:rPr lang="vi-VN" sz="2000">
                <a:latin typeface="UTM Avo" panose="02040603050506020204" pitchFamily="18" charset="0"/>
                <a:cs typeface="Times New Roman" panose="02020603050405020304" pitchFamily="18" charset="0"/>
              </a:rPr>
              <a:t>Bạn Khoa đã chỉ cho bạn Minh tìm thông tin trên Internet bằng cách truy cập vào trang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web nào? Em hãy nhận xét kết quả tìm kiếm.</a:t>
            </a:r>
            <a:endParaRPr lang="vi-VN" sz="2000">
              <a:latin typeface="UTM Avo" panose="02040603050506020204" pitchFamily="18" charset="0"/>
              <a:cs typeface="Times New Roman" panose="02020603050405020304" pitchFamily="18" charset="0"/>
            </a:endParaRPr>
          </a:p>
        </p:txBody>
      </p:sp>
      <p:sp>
        <p:nvSpPr>
          <p:cNvPr id="14" name="Rectangle: Rounded Corners 13"/>
          <p:cNvSpPr/>
          <p:nvPr/>
        </p:nvSpPr>
        <p:spPr>
          <a:xfrm>
            <a:off x="604133" y="633347"/>
            <a:ext cx="10962947" cy="5700003"/>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Graphical user interface, text, application&#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81767" y="889864"/>
            <a:ext cx="9807678" cy="40538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480370" y="405879"/>
            <a:ext cx="9770221" cy="967957"/>
          </a:xfrm>
          <a:prstGeom prst="rect">
            <a:avLst/>
          </a:prstGeom>
        </p:spPr>
        <p:txBody>
          <a:bodyPr wrap="square">
            <a:spAutoFit/>
          </a:bodyPr>
          <a:lstStyle/>
          <a:p>
            <a:pPr defTabSz="342900">
              <a:lnSpc>
                <a:spcPct val="150000"/>
              </a:lnSpc>
            </a:pPr>
            <a:r>
              <a:rPr lang="en-US" sz="2000" dirty="0">
                <a:latin typeface="UTM Avo" panose="02040603050506020204" pitchFamily="18" charset="0"/>
                <a:cs typeface="Times New Roman" panose="02020603050405020304" pitchFamily="18" charset="0"/>
              </a:rPr>
              <a:t>Ở </a:t>
            </a:r>
            <a:r>
              <a:rPr lang="en-US" sz="2000" dirty="0" err="1">
                <a:latin typeface="UTM Avo" panose="02040603050506020204" pitchFamily="18" charset="0"/>
                <a:cs typeface="Times New Roman" panose="02020603050405020304" pitchFamily="18" charset="0"/>
              </a:rPr>
              <a:t>Hoạt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động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cụm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từ</a:t>
            </a:r>
            <a:r>
              <a:rPr lang="en-US" sz="2000" dirty="0">
                <a:latin typeface="UTM Avo" panose="02040603050506020204" pitchFamily="18" charset="0"/>
                <a:cs typeface="Times New Roman" panose="02020603050405020304" pitchFamily="18" charset="0"/>
              </a:rPr>
              <a:t> </a:t>
            </a:r>
            <a:r>
              <a:rPr lang="en-US" sz="2000" dirty="0" err="1">
                <a:solidFill>
                  <a:schemeClr val="accent4">
                    <a:lumMod val="75000"/>
                  </a:schemeClr>
                </a:solidFill>
                <a:latin typeface="UTM Avo" panose="02040603050506020204" pitchFamily="18" charset="0"/>
                <a:cs typeface="Times New Roman" panose="02020603050405020304" pitchFamily="18" charset="0"/>
              </a:rPr>
              <a:t>Các</a:t>
            </a:r>
            <a:r>
              <a:rPr lang="en-US" sz="2000" dirty="0">
                <a:solidFill>
                  <a:schemeClr val="accent4">
                    <a:lumMod val="75000"/>
                  </a:schemeClr>
                </a:solidFill>
                <a:latin typeface="UTM Avo" panose="02040603050506020204" pitchFamily="18" charset="0"/>
                <a:cs typeface="Times New Roman" panose="02020603050405020304" pitchFamily="18" charset="0"/>
              </a:rPr>
              <a:t> </a:t>
            </a:r>
            <a:r>
              <a:rPr lang="en-US" sz="2000" dirty="0" err="1">
                <a:solidFill>
                  <a:schemeClr val="accent4">
                    <a:lumMod val="75000"/>
                  </a:schemeClr>
                </a:solidFill>
                <a:latin typeface="UTM Avo" panose="02040603050506020204" pitchFamily="18" charset="0"/>
                <a:cs typeface="Times New Roman" panose="02020603050405020304" pitchFamily="18" charset="0"/>
              </a:rPr>
              <a:t>đời</a:t>
            </a:r>
            <a:r>
              <a:rPr lang="en-US" sz="2000" dirty="0">
                <a:solidFill>
                  <a:schemeClr val="accent4">
                    <a:lumMod val="75000"/>
                  </a:schemeClr>
                </a:solidFill>
                <a:latin typeface="UTM Avo" panose="02040603050506020204" pitchFamily="18" charset="0"/>
                <a:cs typeface="Times New Roman" panose="02020603050405020304" pitchFamily="18" charset="0"/>
              </a:rPr>
              <a:t> </a:t>
            </a:r>
            <a:r>
              <a:rPr lang="en-US" sz="2000" dirty="0" err="1">
                <a:solidFill>
                  <a:schemeClr val="accent4">
                    <a:lumMod val="75000"/>
                  </a:schemeClr>
                </a:solidFill>
                <a:latin typeface="UTM Avo" panose="02040603050506020204" pitchFamily="18" charset="0"/>
                <a:cs typeface="Times New Roman" panose="02020603050405020304" pitchFamily="18" charset="0"/>
              </a:rPr>
              <a:t>vua</a:t>
            </a:r>
            <a:r>
              <a:rPr lang="en-US" sz="2000" dirty="0">
                <a:solidFill>
                  <a:schemeClr val="accent4">
                    <a:lumMod val="75000"/>
                  </a:schemeClr>
                </a:solidFill>
                <a:latin typeface="UTM Avo" panose="02040603050506020204" pitchFamily="18" charset="0"/>
                <a:cs typeface="Times New Roman" panose="02020603050405020304" pitchFamily="18" charset="0"/>
              </a:rPr>
              <a:t> </a:t>
            </a:r>
            <a:r>
              <a:rPr lang="en-US" sz="2000" dirty="0" err="1">
                <a:solidFill>
                  <a:schemeClr val="accent4">
                    <a:lumMod val="75000"/>
                  </a:schemeClr>
                </a:solidFill>
                <a:latin typeface="UTM Avo" panose="02040603050506020204" pitchFamily="18" charset="0"/>
                <a:cs typeface="Times New Roman" panose="02020603050405020304" pitchFamily="18" charset="0"/>
              </a:rPr>
              <a:t>Hùng</a:t>
            </a:r>
            <a:r>
              <a:rPr lang="en-US" sz="2000" dirty="0">
                <a:solidFill>
                  <a:schemeClr val="accent4">
                    <a:lumMod val="75000"/>
                  </a:schemeClr>
                </a:solidFill>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là</a:t>
            </a:r>
            <a:r>
              <a:rPr lang="en-US" sz="2000" dirty="0">
                <a:solidFill>
                  <a:schemeClr val="accent4">
                    <a:lumMod val="75000"/>
                  </a:schemeClr>
                </a:solidFill>
                <a:latin typeface="UTM Avo" panose="02040603050506020204" pitchFamily="18" charset="0"/>
                <a:cs typeface="Times New Roman" panose="02020603050405020304" pitchFamily="18" charset="0"/>
              </a:rPr>
              <a:t> </a:t>
            </a:r>
            <a:r>
              <a:rPr lang="en-US" sz="2000" dirty="0" err="1">
                <a:solidFill>
                  <a:schemeClr val="accent4">
                    <a:lumMod val="75000"/>
                  </a:schemeClr>
                </a:solidFill>
                <a:latin typeface="UTM Avo" panose="02040603050506020204" pitchFamily="18" charset="0"/>
                <a:cs typeface="Times New Roman" panose="02020603050405020304" pitchFamily="18" charset="0"/>
              </a:rPr>
              <a:t>từ</a:t>
            </a:r>
            <a:r>
              <a:rPr lang="en-US" sz="2000" dirty="0">
                <a:solidFill>
                  <a:schemeClr val="accent4">
                    <a:lumMod val="75000"/>
                  </a:schemeClr>
                </a:solidFill>
                <a:latin typeface="UTM Avo" panose="02040603050506020204" pitchFamily="18" charset="0"/>
                <a:cs typeface="Times New Roman" panose="02020603050405020304" pitchFamily="18" charset="0"/>
              </a:rPr>
              <a:t> </a:t>
            </a:r>
            <a:r>
              <a:rPr lang="en-US" sz="2000" dirty="0" err="1">
                <a:solidFill>
                  <a:schemeClr val="accent4">
                    <a:lumMod val="75000"/>
                  </a:schemeClr>
                </a:solidFill>
                <a:latin typeface="UTM Avo" panose="02040603050506020204" pitchFamily="18" charset="0"/>
                <a:cs typeface="Times New Roman" panose="02020603050405020304" pitchFamily="18" charset="0"/>
              </a:rPr>
              <a:t>khoá</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Từ</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khoá</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từ</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hoặc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cụm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từ</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thể</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hiện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nội</a:t>
            </a:r>
            <a:r>
              <a:rPr lang="en-US" sz="2000" dirty="0">
                <a:latin typeface="UTM Avo" panose="02040603050506020204" pitchFamily="18" charset="0"/>
                <a:cs typeface="Times New Roman" panose="02020603050405020304" pitchFamily="18" charset="0"/>
              </a:rPr>
              <a:t> dung </a:t>
            </a:r>
            <a:r>
              <a:rPr lang="en-US" sz="2000" dirty="0" err="1">
                <a:latin typeface="UTM Avo" panose="02040603050506020204" pitchFamily="18" charset="0"/>
                <a:cs typeface="Times New Roman" panose="02020603050405020304" pitchFamily="18" charset="0"/>
              </a:rPr>
              <a:t>thông</a:t>
            </a:r>
            <a:r>
              <a:rPr lang="en-US" sz="2000" dirty="0">
                <a:latin typeface="UTM Avo" panose="02040603050506020204" pitchFamily="18" charset="0"/>
                <a:cs typeface="Times New Roman" panose="02020603050405020304" pitchFamily="18" charset="0"/>
              </a:rPr>
              <a:t> tin </a:t>
            </a:r>
            <a:r>
              <a:rPr lang="en-US" sz="2000" dirty="0" err="1">
                <a:latin typeface="UTM Avo" panose="02040603050506020204" pitchFamily="18" charset="0"/>
                <a:cs typeface="Times New Roman" panose="02020603050405020304" pitchFamily="18" charset="0"/>
              </a:rPr>
              <a:t>chúng</a:t>
            </a:r>
            <a:r>
              <a:rPr lang="en-US" sz="2000" dirty="0">
                <a:latin typeface="UTM Avo" panose="02040603050506020204" pitchFamily="18" charset="0"/>
                <a:cs typeface="Times New Roman" panose="02020603050405020304" pitchFamily="18" charset="0"/>
              </a:rPr>
              <a:t> ta </a:t>
            </a:r>
            <a:r>
              <a:rPr lang="en-US" sz="2000" dirty="0" err="1">
                <a:latin typeface="UTM Avo" panose="02040603050506020204" pitchFamily="18" charset="0"/>
                <a:cs typeface="Times New Roman" panose="02020603050405020304" pitchFamily="18" charset="0"/>
              </a:rPr>
              <a:t>muốn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tìm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kiếm</a:t>
            </a:r>
            <a:r>
              <a:rPr lang="en-US" sz="2000" dirty="0">
                <a:latin typeface="UTM Avo" panose="02040603050506020204" pitchFamily="18" charset="0"/>
                <a:cs typeface="Times New Roman" panose="02020603050405020304" pitchFamily="18" charset="0"/>
              </a:rPr>
              <a:t>. </a:t>
            </a:r>
            <a:endParaRPr lang="vi-VN" sz="2000" dirty="0">
              <a:latin typeface="UTM Avo" panose="02040603050506020204" pitchFamily="18" charset="0"/>
              <a:cs typeface="Times New Roman" panose="02020603050405020304" pitchFamily="18" charset="0"/>
            </a:endParaRPr>
          </a:p>
        </p:txBody>
      </p:sp>
      <p:sp>
        <p:nvSpPr>
          <p:cNvPr id="26" name="Rectangle 25"/>
          <p:cNvSpPr/>
          <p:nvPr/>
        </p:nvSpPr>
        <p:spPr>
          <a:xfrm>
            <a:off x="828567" y="1294275"/>
            <a:ext cx="10422024" cy="5170646"/>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Bạn Khoa đã truy cập vào trang web </a:t>
            </a:r>
            <a:r>
              <a:rPr lang="vi-VN" sz="2000" dirty="0">
                <a:solidFill>
                  <a:schemeClr val="accent4">
                    <a:lumMod val="75000"/>
                  </a:schemeClr>
                </a:solidFill>
                <a:latin typeface="UTM Avo" panose="02040603050506020204" pitchFamily="18" charset="0"/>
                <a:cs typeface="Times New Roman" panose="02020603050405020304" pitchFamily="18" charset="0"/>
              </a:rPr>
              <a:t>google.com </a:t>
            </a:r>
            <a:r>
              <a:rPr lang="vi-VN" sz="2000" dirty="0">
                <a:latin typeface="UTM Avo" panose="02040603050506020204" pitchFamily="18" charset="0"/>
                <a:cs typeface="Times New Roman" panose="02020603050405020304" pitchFamily="18" charset="0"/>
              </a:rPr>
              <a:t>để tìm kiếm thông tin. google.com là địa chỉ của một máy tìm kiếm. Có rất nhiều máy tìm kiếm, ví dụ: google.com, bing.com, ask.com,... là các máy tìm kiếm được sử dụng phổ biến.Các bước cần thiết để tìm kiếm thông tin</a:t>
            </a:r>
            <a:r>
              <a:rPr lang="vi-VN" sz="2000" dirty="0" smtClean="0">
                <a:latin typeface="UTM Avo" panose="02040603050506020204" pitchFamily="18" charset="0"/>
                <a:cs typeface="Times New Roman" panose="02020603050405020304" pitchFamily="18" charset="0"/>
              </a:rPr>
              <a:t>:</a:t>
            </a:r>
            <a:endParaRPr lang="vi-VN" sz="2000" dirty="0" smtClean="0">
              <a:latin typeface="UTM Avo" panose="02040603050506020204" pitchFamily="18" charset="0"/>
              <a:cs typeface="Times New Roman" panose="02020603050405020304" pitchFamily="18" charset="0"/>
            </a:endParaRPr>
          </a:p>
          <a:p>
            <a:pPr defTabSz="342900">
              <a:lnSpc>
                <a:spcPct val="150000"/>
              </a:lnSpc>
            </a:pPr>
            <a:r>
              <a:rPr lang="en-US" sz="2000" dirty="0">
                <a:latin typeface="UTM Avo" panose="02040603050506020204" pitchFamily="18" charset="0"/>
                <a:cs typeface="Times New Roman" panose="02020603050405020304" pitchFamily="18" charset="0"/>
              </a:rPr>
              <a:t>1. </a:t>
            </a:r>
            <a:r>
              <a:rPr lang="en-US" sz="2000" dirty="0" err="1">
                <a:latin typeface="UTM Avo" panose="02040603050506020204" pitchFamily="18" charset="0"/>
                <a:cs typeface="Times New Roman" panose="02020603050405020304" pitchFamily="18" charset="0"/>
              </a:rPr>
              <a:t>Xác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định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từ</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khoá</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tìm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kiếm</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a:p>
            <a:pPr defTabSz="342900">
              <a:lnSpc>
                <a:spcPct val="150000"/>
              </a:lnSpc>
            </a:pPr>
            <a:r>
              <a:rPr lang="en-US" sz="2000" dirty="0">
                <a:latin typeface="UTM Avo" panose="02040603050506020204" pitchFamily="18" charset="0"/>
                <a:cs typeface="Times New Roman" panose="02020603050405020304" pitchFamily="18" charset="0"/>
              </a:rPr>
              <a:t>2. </a:t>
            </a:r>
            <a:r>
              <a:rPr lang="en-US" sz="2000" dirty="0" err="1">
                <a:latin typeface="UTM Avo" panose="02040603050506020204" pitchFamily="18" charset="0"/>
                <a:cs typeface="Times New Roman" panose="02020603050405020304" pitchFamily="18" charset="0"/>
              </a:rPr>
              <a:t>Mở</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trình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duyệt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gõ</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địa</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chỉ</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của</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máy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tìm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kiếm</a:t>
            </a:r>
            <a:r>
              <a:rPr lang="en-US" sz="2000" dirty="0" smtClean="0">
                <a:latin typeface="UTM Avo" panose="02040603050506020204" pitchFamily="18" charset="0"/>
                <a:cs typeface="Times New Roman" panose="02020603050405020304" pitchFamily="18" charset="0"/>
              </a:rPr>
              <a:t>.</a:t>
            </a:r>
            <a:endParaRPr lang="vi-VN" sz="2000" dirty="0" smtClean="0">
              <a:latin typeface="UTM Avo" panose="02040603050506020204" pitchFamily="18" charset="0"/>
              <a:cs typeface="Times New Roman" panose="02020603050405020304" pitchFamily="18" charset="0"/>
            </a:endParaRPr>
          </a:p>
          <a:p>
            <a:pPr defTabSz="342900">
              <a:lnSpc>
                <a:spcPct val="150000"/>
              </a:lnSpc>
            </a:pPr>
            <a:r>
              <a:rPr lang="en-US" sz="2000" dirty="0">
                <a:latin typeface="UTM Avo" panose="02040603050506020204" pitchFamily="18" charset="0"/>
                <a:cs typeface="Times New Roman" panose="02020603050405020304" pitchFamily="18" charset="0"/>
              </a:rPr>
              <a:t>3. </a:t>
            </a:r>
            <a:r>
              <a:rPr lang="en-US" sz="2000" dirty="0" err="1">
                <a:latin typeface="UTM Avo" panose="02040603050506020204" pitchFamily="18" charset="0"/>
                <a:cs typeface="Times New Roman" panose="02020603050405020304" pitchFamily="18" charset="0"/>
              </a:rPr>
              <a:t>Gõ</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từ</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khoá</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tìm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kiếm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vào</a:t>
            </a:r>
            <a:r>
              <a:rPr lang="en-US" sz="2000" dirty="0">
                <a:latin typeface="UTM Avo" panose="02040603050506020204" pitchFamily="18" charset="0"/>
                <a:cs typeface="Times New Roman" panose="02020603050405020304" pitchFamily="18" charset="0"/>
              </a:rPr>
              <a:t> ô </a:t>
            </a:r>
            <a:r>
              <a:rPr lang="en-US" sz="2000" dirty="0" err="1">
                <a:latin typeface="UTM Avo" panose="02040603050506020204" pitchFamily="18" charset="0"/>
                <a:cs typeface="Times New Roman" panose="02020603050405020304" pitchFamily="18" charset="0"/>
              </a:rPr>
              <a:t>tìm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kiếm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rồi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nhấn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phím</a:t>
            </a:r>
            <a:r>
              <a:rPr lang="en-US" sz="2000" dirty="0">
                <a:latin typeface="UTM Avo" panose="02040603050506020204" pitchFamily="18" charset="0"/>
                <a:cs typeface="Times New Roman" panose="02020603050405020304" pitchFamily="18" charset="0"/>
              </a:rPr>
              <a:t> Enter, </a:t>
            </a:r>
            <a:r>
              <a:rPr lang="en-US" sz="2000" dirty="0" err="1">
                <a:latin typeface="UTM Avo" panose="02040603050506020204" pitchFamily="18" charset="0"/>
                <a:cs typeface="Times New Roman" panose="02020603050405020304" pitchFamily="18" charset="0"/>
              </a:rPr>
              <a:t>trên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trang</a:t>
            </a:r>
            <a:r>
              <a:rPr lang="en-US" sz="2000" dirty="0">
                <a:latin typeface="UTM Avo" panose="02040603050506020204" pitchFamily="18" charset="0"/>
                <a:cs typeface="Times New Roman" panose="02020603050405020304" pitchFamily="18" charset="0"/>
              </a:rPr>
              <a:t> web </a:t>
            </a:r>
            <a:r>
              <a:rPr lang="en-US" sz="2000" dirty="0" err="1">
                <a:latin typeface="UTM Avo" panose="02040603050506020204" pitchFamily="18" charset="0"/>
                <a:cs typeface="Times New Roman" panose="02020603050405020304" pitchFamily="18" charset="0"/>
              </a:rPr>
              <a:t>sẽ</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xuất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hiện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danh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sách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các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siêu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liên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kết</a:t>
            </a:r>
            <a:r>
              <a:rPr lang="en-US" sz="2000" dirty="0" smtClean="0">
                <a:latin typeface="UTM Avo" panose="02040603050506020204" pitchFamily="18" charset="0"/>
                <a:cs typeface="Times New Roman" panose="02020603050405020304" pitchFamily="18" charset="0"/>
              </a:rPr>
              <a:t>.</a:t>
            </a:r>
            <a:endParaRPr lang="vi-VN" sz="2000" dirty="0" smtClean="0">
              <a:latin typeface="UTM Avo" panose="02040603050506020204" pitchFamily="18" charset="0"/>
              <a:cs typeface="Times New Roman" panose="02020603050405020304" pitchFamily="18" charset="0"/>
            </a:endParaRPr>
          </a:p>
          <a:p>
            <a:pPr defTabSz="342900">
              <a:lnSpc>
                <a:spcPct val="150000"/>
              </a:lnSpc>
            </a:pPr>
            <a:r>
              <a:rPr lang="en-US" sz="2000" dirty="0">
                <a:latin typeface="UTM Avo" panose="02040603050506020204" pitchFamily="18" charset="0"/>
                <a:cs typeface="Times New Roman" panose="02020603050405020304" pitchFamily="18" charset="0"/>
              </a:rPr>
              <a:t>4. </a:t>
            </a:r>
            <a:r>
              <a:rPr lang="en-US" sz="2000" dirty="0" err="1">
                <a:latin typeface="UTM Avo" panose="02040603050506020204" pitchFamily="18" charset="0"/>
                <a:cs typeface="Times New Roman" panose="02020603050405020304" pitchFamily="18" charset="0"/>
              </a:rPr>
              <a:t>Nháy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chuột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một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siêu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liên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kết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trong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danh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sách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để</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xem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thông</a:t>
            </a:r>
            <a:r>
              <a:rPr lang="en-US" sz="2000" dirty="0">
                <a:latin typeface="UTM Avo" panose="02040603050506020204" pitchFamily="18" charset="0"/>
                <a:cs typeface="Times New Roman" panose="02020603050405020304" pitchFamily="18" charset="0"/>
              </a:rPr>
              <a:t> tin chi </a:t>
            </a:r>
            <a:r>
              <a:rPr lang="en-US" sz="2000" dirty="0" err="1">
                <a:latin typeface="UTM Avo" panose="02040603050506020204" pitchFamily="18" charset="0"/>
                <a:cs typeface="Times New Roman" panose="02020603050405020304" pitchFamily="18" charset="0"/>
              </a:rPr>
              <a:t>tiết</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a:p>
            <a:pPr defTabSz="342900">
              <a:lnSpc>
                <a:spcPct val="150000"/>
              </a:lnSpc>
            </a:pPr>
            <a:endParaRPr lang="vi-VN" sz="2000" dirty="0">
              <a:latin typeface="UTM Avo" panose="02040603050506020204" pitchFamily="18" charset="0"/>
              <a:cs typeface="Times New Roman" panose="02020603050405020304" pitchFamily="18" charset="0"/>
            </a:endParaRPr>
          </a:p>
          <a:p>
            <a:pPr defTabSz="342900">
              <a:lnSpc>
                <a:spcPct val="150000"/>
              </a:lnSpc>
            </a:pPr>
            <a:endParaRPr lang="vi-VN" sz="2000" dirty="0">
              <a:latin typeface="UTM Avo" panose="02040603050506020204" pitchFamily="18" charset="0"/>
              <a:cs typeface="Times New Roman" panose="02020603050405020304" pitchFamily="18" charset="0"/>
            </a:endParaRPr>
          </a:p>
          <a:p>
            <a:pPr defTabSz="342900">
              <a:lnSpc>
                <a:spcPct val="150000"/>
              </a:lnSpc>
            </a:pPr>
            <a:endParaRPr lang="vi-VN" sz="2000" dirty="0">
              <a:latin typeface="UTM Avo" panose="02040603050506020204" pitchFamily="18" charset="0"/>
              <a:cs typeface="Times New Roman" panose="02020603050405020304" pitchFamily="18" charset="0"/>
            </a:endParaRPr>
          </a:p>
        </p:txBody>
      </p:sp>
      <p:sp>
        <p:nvSpPr>
          <p:cNvPr id="28" name="Rectangle 27"/>
          <p:cNvSpPr/>
          <p:nvPr/>
        </p:nvSpPr>
        <p:spPr>
          <a:xfrm>
            <a:off x="3139884" y="5022922"/>
            <a:ext cx="617408"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29" name="Rectangle 28"/>
          <p:cNvSpPr/>
          <p:nvPr/>
        </p:nvSpPr>
        <p:spPr>
          <a:xfrm>
            <a:off x="7670065" y="5022923"/>
            <a:ext cx="617408"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30" name="Rectangle 29"/>
          <p:cNvSpPr/>
          <p:nvPr/>
        </p:nvSpPr>
        <p:spPr>
          <a:xfrm>
            <a:off x="5404974" y="5017745"/>
            <a:ext cx="617408"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pic>
        <p:nvPicPr>
          <p:cNvPr id="2" name="Picture 1"/>
          <p:cNvPicPr>
            <a:picLocks noChangeAspect="1"/>
          </p:cNvPicPr>
          <p:nvPr/>
        </p:nvPicPr>
        <p:blipFill>
          <a:blip r:embed="rId1"/>
          <a:stretch>
            <a:fillRect/>
          </a:stretch>
        </p:blipFill>
        <p:spPr>
          <a:xfrm>
            <a:off x="658937" y="453774"/>
            <a:ext cx="891617" cy="830652"/>
          </a:xfrm>
          <a:prstGeom prst="rect">
            <a:avLst/>
          </a:prstGeom>
        </p:spPr>
      </p:pic>
      <p:grpSp>
        <p:nvGrpSpPr>
          <p:cNvPr id="5" name="Group 4"/>
          <p:cNvGrpSpPr/>
          <p:nvPr/>
        </p:nvGrpSpPr>
        <p:grpSpPr>
          <a:xfrm>
            <a:off x="1201353" y="5241422"/>
            <a:ext cx="8458840" cy="1247868"/>
            <a:chOff x="1601020" y="593170"/>
            <a:chExt cx="7848417" cy="1587693"/>
          </a:xfrm>
        </p:grpSpPr>
        <p:grpSp>
          <p:nvGrpSpPr>
            <p:cNvPr id="6" name="Group 5"/>
            <p:cNvGrpSpPr/>
            <p:nvPr/>
          </p:nvGrpSpPr>
          <p:grpSpPr>
            <a:xfrm>
              <a:off x="1601020" y="593170"/>
              <a:ext cx="7848417" cy="1587693"/>
              <a:chOff x="1601020" y="593170"/>
              <a:chExt cx="7848417" cy="1587693"/>
            </a:xfrm>
          </p:grpSpPr>
          <p:grpSp>
            <p:nvGrpSpPr>
              <p:cNvPr id="8" name="Group 7"/>
              <p:cNvGrpSpPr/>
              <p:nvPr/>
            </p:nvGrpSpPr>
            <p:grpSpPr>
              <a:xfrm>
                <a:off x="1958222" y="904495"/>
                <a:ext cx="7491215" cy="1276368"/>
                <a:chOff x="2602590" y="923641"/>
                <a:chExt cx="6739423" cy="1882993"/>
              </a:xfrm>
            </p:grpSpPr>
            <p:sp>
              <p:nvSpPr>
                <p:cNvPr id="10" name="Rectangle: Rounded Corners 9"/>
                <p:cNvSpPr/>
                <p:nvPr/>
              </p:nvSpPr>
              <p:spPr>
                <a:xfrm>
                  <a:off x="2659224" y="1054359"/>
                  <a:ext cx="6682789" cy="175227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p:cNvSpPr/>
                <p:nvPr/>
              </p:nvSpPr>
              <p:spPr>
                <a:xfrm>
                  <a:off x="2602590" y="923641"/>
                  <a:ext cx="6682791" cy="1752275"/>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601020" y="593170"/>
                <a:ext cx="739598" cy="883997"/>
              </a:xfrm>
              <a:prstGeom prst="rect">
                <a:avLst/>
              </a:prstGeom>
            </p:spPr>
          </p:pic>
        </p:grpSp>
        <p:sp>
          <p:nvSpPr>
            <p:cNvPr id="7" name="Rectangle 6"/>
            <p:cNvSpPr/>
            <p:nvPr/>
          </p:nvSpPr>
          <p:spPr>
            <a:xfrm>
              <a:off x="2021174" y="1028511"/>
              <a:ext cx="7264019" cy="547714"/>
            </a:xfrm>
            <a:prstGeom prst="rect">
              <a:avLst/>
            </a:prstGeom>
          </p:spPr>
          <p:txBody>
            <a:bodyPr wrap="square">
              <a:spAutoFit/>
            </a:bodyPr>
            <a:lstStyle/>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Từ khoá là từ hoặc cụm từ thể hiện nội dung muốn tìm kiếm.</a:t>
              </a:r>
              <a:endParaRPr lang="vi-VN" sz="2200" b="1">
                <a:solidFill>
                  <a:srgbClr val="F03C69"/>
                </a:solidFill>
                <a:latin typeface="UTM Avo" panose="02040603050506020204" pitchFamily="18" charset="0"/>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P spid="28" grpId="0"/>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1"/>
          <a:stretch>
            <a:fillRect/>
          </a:stretch>
        </p:blipFill>
        <p:spPr>
          <a:xfrm>
            <a:off x="587779" y="429122"/>
            <a:ext cx="897918" cy="883997"/>
          </a:xfrm>
          <a:prstGeom prst="rect">
            <a:avLst/>
          </a:prstGeom>
        </p:spPr>
      </p:pic>
      <p:sp>
        <p:nvSpPr>
          <p:cNvPr id="10" name="Rectangle 9"/>
          <p:cNvSpPr/>
          <p:nvPr/>
        </p:nvSpPr>
        <p:spPr>
          <a:xfrm>
            <a:off x="1485697" y="429122"/>
            <a:ext cx="10010546" cy="1055545"/>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1. </a:t>
            </a:r>
            <a:r>
              <a:rPr lang="en-US" sz="2200">
                <a:latin typeface="UTM Avo" panose="02040603050506020204" pitchFamily="18" charset="0"/>
                <a:cs typeface="Times New Roman" panose="02020603050405020304" pitchFamily="18" charset="0"/>
              </a:rPr>
              <a:t>Nếu muốn tìm kiếm thông tin về Bảo tàng dân tộc học Việt Nam thì từ khoá nào là phù hợp nhất?</a:t>
            </a:r>
            <a:endParaRPr lang="vi-VN" sz="2200">
              <a:latin typeface="UTM Avo" panose="02040603050506020204" pitchFamily="18" charset="0"/>
              <a:cs typeface="Times New Roman" panose="02020603050405020304" pitchFamily="18" charset="0"/>
            </a:endParaRPr>
          </a:p>
        </p:txBody>
      </p:sp>
      <p:sp>
        <p:nvSpPr>
          <p:cNvPr id="11" name="Rectangle 10"/>
          <p:cNvSpPr/>
          <p:nvPr/>
        </p:nvSpPr>
        <p:spPr>
          <a:xfrm>
            <a:off x="6096000" y="1637372"/>
            <a:ext cx="4185264"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en-US" sz="2200">
                <a:latin typeface="UTM Avo" panose="02040603050506020204" pitchFamily="18" charset="0"/>
                <a:cs typeface="Times New Roman" panose="02020603050405020304" pitchFamily="18" charset="0"/>
              </a:rPr>
              <a:t>Bảo tàng dân tộc học Việt Nam.</a:t>
            </a:r>
            <a:endParaRPr lang="vi-VN" sz="2200">
              <a:latin typeface="UTM Avo" panose="02040603050506020204" pitchFamily="18" charset="0"/>
              <a:cs typeface="Times New Roman" panose="02020603050405020304" pitchFamily="18" charset="0"/>
            </a:endParaRPr>
          </a:p>
        </p:txBody>
      </p:sp>
      <p:sp>
        <p:nvSpPr>
          <p:cNvPr id="12" name="Rectangle 11"/>
          <p:cNvSpPr/>
          <p:nvPr/>
        </p:nvSpPr>
        <p:spPr>
          <a:xfrm>
            <a:off x="1662556" y="1637372"/>
            <a:ext cx="2073702"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a:t>
            </a:r>
            <a:r>
              <a:rPr lang="en-US" sz="2200">
                <a:latin typeface="UTM Avo" panose="02040603050506020204" pitchFamily="18" charset="0"/>
                <a:cs typeface="Times New Roman" panose="02020603050405020304" pitchFamily="18" charset="0"/>
              </a:rPr>
              <a:t> Bảo tàng</a:t>
            </a:r>
            <a:endParaRPr lang="vi-VN" sz="2200">
              <a:latin typeface="UTM Avo" panose="02040603050506020204" pitchFamily="18" charset="0"/>
              <a:cs typeface="Times New Roman" panose="02020603050405020304" pitchFamily="18" charset="0"/>
            </a:endParaRPr>
          </a:p>
        </p:txBody>
      </p:sp>
      <p:sp>
        <p:nvSpPr>
          <p:cNvPr id="15" name="Rectangle 14"/>
          <p:cNvSpPr/>
          <p:nvPr/>
        </p:nvSpPr>
        <p:spPr>
          <a:xfrm>
            <a:off x="1662556" y="2494798"/>
            <a:ext cx="4185264"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en-US" sz="2200">
                <a:latin typeface="UTM Avo" panose="02040603050506020204" pitchFamily="18" charset="0"/>
                <a:cs typeface="Times New Roman" panose="02020603050405020304" pitchFamily="18" charset="0"/>
              </a:rPr>
              <a:t>Bảo tàng Việt Nam.</a:t>
            </a:r>
            <a:endParaRPr lang="vi-VN" sz="2200">
              <a:latin typeface="UTM Avo" panose="02040603050506020204" pitchFamily="18" charset="0"/>
              <a:cs typeface="Times New Roman" panose="02020603050405020304" pitchFamily="18" charset="0"/>
            </a:endParaRPr>
          </a:p>
        </p:txBody>
      </p:sp>
      <p:sp>
        <p:nvSpPr>
          <p:cNvPr id="16" name="Rectangle 15"/>
          <p:cNvSpPr/>
          <p:nvPr/>
        </p:nvSpPr>
        <p:spPr>
          <a:xfrm>
            <a:off x="6096000" y="2494798"/>
            <a:ext cx="4185264"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en-US" sz="2200">
                <a:latin typeface="UTM Avo" panose="02040603050506020204" pitchFamily="18" charset="0"/>
                <a:cs typeface="Times New Roman" panose="02020603050405020304" pitchFamily="18" charset="0"/>
              </a:rPr>
              <a:t>Các dân tộc ở Việt Nam.</a:t>
            </a:r>
            <a:endParaRPr lang="vi-VN" sz="2200">
              <a:latin typeface="UTM Avo" panose="02040603050506020204" pitchFamily="18" charset="0"/>
              <a:cs typeface="Times New Roman" panose="02020603050405020304" pitchFamily="18" charset="0"/>
            </a:endParaRPr>
          </a:p>
        </p:txBody>
      </p:sp>
      <p:sp>
        <p:nvSpPr>
          <p:cNvPr id="17" name="Oval 16"/>
          <p:cNvSpPr/>
          <p:nvPr/>
        </p:nvSpPr>
        <p:spPr>
          <a:xfrm>
            <a:off x="6047362" y="1767928"/>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Rectangle 17"/>
          <p:cNvSpPr/>
          <p:nvPr/>
        </p:nvSpPr>
        <p:spPr>
          <a:xfrm>
            <a:off x="1485697" y="3195217"/>
            <a:ext cx="10010546" cy="547714"/>
          </a:xfrm>
          <a:prstGeom prst="rect">
            <a:avLst/>
          </a:prstGeom>
        </p:spPr>
        <p:txBody>
          <a:bodyPr wrap="square">
            <a:spAutoFit/>
          </a:bodyPr>
          <a:lstStyle/>
          <a:p>
            <a:pPr defTabSz="342900">
              <a:lnSpc>
                <a:spcPct val="150000"/>
              </a:lnSpc>
            </a:pPr>
            <a:r>
              <a:rPr lang="vi-VN"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Sắp xếp các bước theo đúng thứ tự để tìm kiếm thông tin</a:t>
            </a:r>
            <a:r>
              <a:rPr lang="en-US" sz="2200" b="1">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19" name="Rectangle 18"/>
          <p:cNvSpPr/>
          <p:nvPr/>
        </p:nvSpPr>
        <p:spPr>
          <a:xfrm>
            <a:off x="1658863" y="3742931"/>
            <a:ext cx="4610303" cy="547714"/>
          </a:xfrm>
          <a:prstGeom prst="rect">
            <a:avLst/>
          </a:prstGeom>
        </p:spPr>
        <p:txBody>
          <a:bodyPr wrap="square">
            <a:spAutoFit/>
          </a:bodyPr>
          <a:lstStyle/>
          <a:p>
            <a:pPr defTabSz="342900">
              <a:lnSpc>
                <a:spcPct val="150000"/>
              </a:lnSpc>
            </a:pPr>
            <a:r>
              <a:rPr lang="vi-VN" sz="2200">
                <a:latin typeface="UTM Avo" panose="02040603050506020204" pitchFamily="18" charset="0"/>
                <a:cs typeface="Times New Roman" panose="02020603050405020304" pitchFamily="18" charset="0"/>
              </a:rPr>
              <a:t>a) Truy cập vào máy tìm kiếm. </a:t>
            </a:r>
            <a:endParaRPr lang="vi-VN" sz="2200">
              <a:latin typeface="UTM Avo" panose="02040603050506020204" pitchFamily="18" charset="0"/>
              <a:cs typeface="Times New Roman" panose="02020603050405020304" pitchFamily="18" charset="0"/>
            </a:endParaRPr>
          </a:p>
        </p:txBody>
      </p:sp>
      <p:sp>
        <p:nvSpPr>
          <p:cNvPr id="20" name="Rectangle 19"/>
          <p:cNvSpPr/>
          <p:nvPr/>
        </p:nvSpPr>
        <p:spPr>
          <a:xfrm>
            <a:off x="1641779" y="4275526"/>
            <a:ext cx="4188957" cy="547714"/>
          </a:xfrm>
          <a:prstGeom prst="rect">
            <a:avLst/>
          </a:prstGeom>
        </p:spPr>
        <p:txBody>
          <a:bodyPr wrap="square">
            <a:spAutoFit/>
          </a:bodyPr>
          <a:lstStyle/>
          <a:p>
            <a:pPr defTabSz="342900">
              <a:lnSpc>
                <a:spcPct val="150000"/>
              </a:lnSpc>
            </a:pPr>
            <a:r>
              <a:rPr lang="vi-VN" sz="2200">
                <a:latin typeface="UTM Avo" panose="02040603050506020204" pitchFamily="18" charset="0"/>
                <a:cs typeface="Times New Roman" panose="02020603050405020304" pitchFamily="18" charset="0"/>
              </a:rPr>
              <a:t>b) Gõ từ khoá vào ô tìm kiếm.</a:t>
            </a:r>
            <a:endParaRPr lang="vi-VN" sz="2200">
              <a:latin typeface="UTM Avo" panose="02040603050506020204" pitchFamily="18" charset="0"/>
              <a:cs typeface="Times New Roman" panose="02020603050405020304" pitchFamily="18" charset="0"/>
            </a:endParaRPr>
          </a:p>
        </p:txBody>
      </p:sp>
      <p:sp>
        <p:nvSpPr>
          <p:cNvPr id="21" name="Rectangle 20"/>
          <p:cNvSpPr/>
          <p:nvPr/>
        </p:nvSpPr>
        <p:spPr>
          <a:xfrm>
            <a:off x="1658863" y="4770229"/>
            <a:ext cx="10010546" cy="547714"/>
          </a:xfrm>
          <a:prstGeom prst="rect">
            <a:avLst/>
          </a:prstGeom>
        </p:spPr>
        <p:txBody>
          <a:bodyPr wrap="square">
            <a:spAutoFit/>
          </a:bodyPr>
          <a:lstStyle/>
          <a:p>
            <a:pPr defTabSz="342900">
              <a:lnSpc>
                <a:spcPct val="150000"/>
              </a:lnSpc>
            </a:pPr>
            <a:r>
              <a:rPr lang="vi-VN" sz="2200">
                <a:latin typeface="UTM Avo" panose="02040603050506020204" pitchFamily="18" charset="0"/>
                <a:cs typeface="Times New Roman" panose="02020603050405020304" pitchFamily="18" charset="0"/>
              </a:rPr>
              <a:t>c) Xác định từ khoá.</a:t>
            </a:r>
            <a:endParaRPr lang="vi-VN" sz="2200">
              <a:latin typeface="UTM Avo" panose="02040603050506020204" pitchFamily="18" charset="0"/>
              <a:cs typeface="Times New Roman" panose="02020603050405020304" pitchFamily="18" charset="0"/>
            </a:endParaRPr>
          </a:p>
        </p:txBody>
      </p:sp>
      <p:sp>
        <p:nvSpPr>
          <p:cNvPr id="22" name="Rectangle 21"/>
          <p:cNvSpPr/>
          <p:nvPr/>
        </p:nvSpPr>
        <p:spPr>
          <a:xfrm>
            <a:off x="1641779" y="5355835"/>
            <a:ext cx="10010546" cy="547714"/>
          </a:xfrm>
          <a:prstGeom prst="rect">
            <a:avLst/>
          </a:prstGeom>
        </p:spPr>
        <p:txBody>
          <a:bodyPr wrap="square">
            <a:spAutoFit/>
          </a:bodyPr>
          <a:lstStyle/>
          <a:p>
            <a:pPr defTabSz="342900">
              <a:lnSpc>
                <a:spcPct val="150000"/>
              </a:lnSpc>
            </a:pPr>
            <a:r>
              <a:rPr lang="vi-VN" sz="2200">
                <a:latin typeface="UTM Avo" panose="02040603050506020204" pitchFamily="18" charset="0"/>
                <a:cs typeface="Times New Roman" panose="02020603050405020304" pitchFamily="18" charset="0"/>
              </a:rPr>
              <a:t>d) Nháy chuột vào một siêu liên kết để mở trang web xem thông tin chi tiết</a:t>
            </a:r>
            <a:endParaRPr lang="vi-VN" sz="2200">
              <a:latin typeface="UTM Avo" panose="02040603050506020204" pitchFamily="18" charset="0"/>
              <a:cs typeface="Times New Roman" panose="02020603050405020304" pitchFamily="18" charset="0"/>
            </a:endParaRPr>
          </a:p>
        </p:txBody>
      </p:sp>
      <p:sp>
        <p:nvSpPr>
          <p:cNvPr id="23" name="Rectangle 22"/>
          <p:cNvSpPr/>
          <p:nvPr/>
        </p:nvSpPr>
        <p:spPr>
          <a:xfrm>
            <a:off x="4846116" y="5928474"/>
            <a:ext cx="1969240" cy="547714"/>
          </a:xfrm>
          <a:prstGeom prst="rect">
            <a:avLst/>
          </a:prstGeom>
        </p:spPr>
        <p:txBody>
          <a:bodyPr wrap="square">
            <a:spAutoFit/>
          </a:bodyPr>
          <a:lstStyle/>
          <a:p>
            <a:pPr defTabSz="342900">
              <a:lnSpc>
                <a:spcPct val="150000"/>
              </a:lnSpc>
            </a:pPr>
            <a:r>
              <a:rPr lang="en-US" sz="2200">
                <a:solidFill>
                  <a:schemeClr val="accent4">
                    <a:lumMod val="75000"/>
                  </a:schemeClr>
                </a:solidFill>
                <a:latin typeface="UTM Avo" panose="02040603050506020204" pitchFamily="18" charset="0"/>
                <a:cs typeface="Times New Roman" panose="02020603050405020304" pitchFamily="18" charset="0"/>
              </a:rPr>
              <a:t>a – c – b – d </a:t>
            </a:r>
            <a:endParaRPr lang="vi-VN" sz="2200">
              <a:solidFill>
                <a:schemeClr val="accent4">
                  <a:lumMod val="75000"/>
                </a:schemeClr>
              </a:solidFill>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5" grpId="0"/>
      <p:bldP spid="16" grpId="0"/>
      <p:bldP spid="17" grpId="0" animBg="1"/>
      <p:bldP spid="18" grpId="0"/>
      <p:bldP spid="19" grpId="0"/>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THỰC HÀNH TÌM THÔNG TIN TRÊN INTERNET</a:t>
            </a:r>
            <a:endParaRPr lang="vi-VN" sz="2800" b="1">
              <a:solidFill>
                <a:srgbClr val="F03C69"/>
              </a:solidFill>
              <a:cs typeface="Times New Roman" panose="02020603050405020304" pitchFamily="18" charset="0"/>
            </a:endParaRPr>
          </a:p>
        </p:txBody>
      </p:sp>
      <p:grpSp>
        <p:nvGrpSpPr>
          <p:cNvPr id="3" name="Group 2"/>
          <p:cNvGrpSpPr/>
          <p:nvPr/>
        </p:nvGrpSpPr>
        <p:grpSpPr>
          <a:xfrm>
            <a:off x="736025" y="1070980"/>
            <a:ext cx="10471256" cy="1055545"/>
            <a:chOff x="644111" y="1002361"/>
            <a:chExt cx="10471256" cy="1055545"/>
          </a:xfrm>
        </p:grpSpPr>
        <p:sp>
          <p:nvSpPr>
            <p:cNvPr id="6" name="Rectangle 5"/>
            <p:cNvSpPr/>
            <p:nvPr/>
          </p:nvSpPr>
          <p:spPr>
            <a:xfrm>
              <a:off x="644111" y="1002361"/>
              <a:ext cx="10471256" cy="1055545"/>
            </a:xfrm>
            <a:prstGeom prst="rect">
              <a:avLst/>
            </a:prstGeom>
          </p:spPr>
          <p:txBody>
            <a:bodyPr wrap="square">
              <a:spAutoFit/>
            </a:bodyPr>
            <a:lstStyle/>
            <a:p>
              <a:pPr algn="just" defTabSz="342900">
                <a:lnSpc>
                  <a:spcPct val="150000"/>
                </a:lnSpc>
              </a:pPr>
              <a:r>
                <a:rPr lang="en-US" sz="2200">
                  <a:solidFill>
                    <a:schemeClr val="accent4">
                      <a:lumMod val="75000"/>
                    </a:schemeClr>
                  </a:solidFill>
                  <a:latin typeface="UTM Avo" panose="02040603050506020204" pitchFamily="18" charset="0"/>
                  <a:cs typeface="Times New Roman" panose="02020603050405020304" pitchFamily="18" charset="0"/>
                </a:rPr>
                <a:t>Nhiệm vụ </a:t>
              </a:r>
              <a:r>
                <a:rPr lang="vi-VN" sz="2200">
                  <a:solidFill>
                    <a:schemeClr val="accent4">
                      <a:lumMod val="75000"/>
                    </a:schemeClr>
                  </a:solidFill>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Sử dụng máy tìm kiếm để tìm kiếm các thông tin về Hồ Gươm.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a:solidFill>
                    <a:schemeClr val="accent4">
                      <a:lumMod val="75000"/>
                    </a:schemeClr>
                  </a:solidFill>
                  <a:latin typeface="UTM Avo" panose="02040603050506020204" pitchFamily="18" charset="0"/>
                  <a:cs typeface="Times New Roman" panose="02020603050405020304" pitchFamily="18" charset="0"/>
                </a:rPr>
                <a:t>Hướng dẫn: </a:t>
              </a:r>
              <a:r>
                <a:rPr lang="vi-VN" sz="2200">
                  <a:latin typeface="UTM Avo" panose="02040603050506020204" pitchFamily="18" charset="0"/>
                  <a:cs typeface="Times New Roman" panose="02020603050405020304" pitchFamily="18" charset="0"/>
                </a:rPr>
                <a:t>(</a:t>
              </a:r>
              <a:r>
                <a:rPr lang="vi-VN" sz="2200" i="1">
                  <a:latin typeface="UTM Avo" panose="02040603050506020204" pitchFamily="18" charset="0"/>
                  <a:cs typeface="Times New Roman" panose="02020603050405020304" pitchFamily="18" charset="0"/>
                </a:rPr>
                <a:t>Những hướng dẫn sau đây sử dụng máy tìm kiếm Google để minh hoạ</a:t>
              </a:r>
              <a:r>
                <a:rPr lang="vi-VN" sz="2200">
                  <a:latin typeface="UTM Avo" panose="02040603050506020204" pitchFamily="18" charset="0"/>
                  <a:cs typeface="Times New Roman" panose="02020603050405020304" pitchFamily="18" charset="0"/>
                </a:rPr>
                <a:t>) </a:t>
              </a:r>
              <a:endParaRPr lang="vi-VN" sz="2200">
                <a:latin typeface="UTM Avo" panose="02040603050506020204" pitchFamily="18" charset="0"/>
                <a:cs typeface="Times New Roman" panose="02020603050405020304" pitchFamily="18" charset="0"/>
              </a:endParaRPr>
            </a:p>
          </p:txBody>
        </p:sp>
        <p:sp>
          <p:nvSpPr>
            <p:cNvPr id="11" name="Rectangle 10"/>
            <p:cNvSpPr/>
            <p:nvPr/>
          </p:nvSpPr>
          <p:spPr>
            <a:xfrm>
              <a:off x="2792351" y="1002361"/>
              <a:ext cx="363894" cy="671851"/>
            </a:xfrm>
            <a:prstGeom prst="rect">
              <a:avLst/>
            </a:prstGeom>
          </p:spPr>
          <p:txBody>
            <a:bodyPr wrap="square">
              <a:spAutoFit/>
            </a:bodyPr>
            <a:lstStyle/>
            <a:p>
              <a:pPr algn="ctr" defTabSz="342900">
                <a:lnSpc>
                  <a:spcPct val="150000"/>
                </a:lnSpc>
              </a:pPr>
              <a:endParaRPr lang="vi-VN" sz="2800" b="1">
                <a:solidFill>
                  <a:schemeClr val="bg1"/>
                </a:solidFill>
                <a:latin typeface="UTM Avo" panose="02040603050506020204" pitchFamily="18" charset="0"/>
                <a:cs typeface="Times New Roman" panose="02020603050405020304" pitchFamily="18" charset="0"/>
              </a:endParaRPr>
            </a:p>
          </p:txBody>
        </p:sp>
      </p:grpSp>
      <p:sp>
        <p:nvSpPr>
          <p:cNvPr id="16" name="Rectangle 15"/>
          <p:cNvSpPr/>
          <p:nvPr/>
        </p:nvSpPr>
        <p:spPr>
          <a:xfrm>
            <a:off x="736025" y="2044515"/>
            <a:ext cx="7791314" cy="547714"/>
          </a:xfrm>
          <a:prstGeom prst="rect">
            <a:avLst/>
          </a:prstGeom>
        </p:spPr>
        <p:txBody>
          <a:bodyPr wrap="square">
            <a:spAutoFit/>
          </a:bodyPr>
          <a:lstStyle/>
          <a:p>
            <a:pPr algn="just" defTabSz="342900">
              <a:lnSpc>
                <a:spcPct val="150000"/>
              </a:lnSpc>
            </a:pPr>
            <a:r>
              <a:rPr lang="vi-VN" sz="2200">
                <a:solidFill>
                  <a:schemeClr val="accent4">
                    <a:lumMod val="75000"/>
                  </a:schemeClr>
                </a:solidFill>
                <a:latin typeface="UTM Avo" panose="02040603050506020204" pitchFamily="18" charset="0"/>
                <a:cs typeface="Times New Roman" panose="02020603050405020304" pitchFamily="18" charset="0"/>
              </a:rPr>
              <a:t>Bước 1: </a:t>
            </a:r>
            <a:r>
              <a:rPr lang="vi-VN" sz="2200">
                <a:latin typeface="UTM Avo" panose="02040603050506020204" pitchFamily="18" charset="0"/>
                <a:cs typeface="Times New Roman" panose="02020603050405020304" pitchFamily="18" charset="0"/>
              </a:rPr>
              <a:t>Xác định từ khoá là </a:t>
            </a:r>
            <a:r>
              <a:rPr lang="vi-VN" sz="2200">
                <a:solidFill>
                  <a:schemeClr val="accent4">
                    <a:lumMod val="75000"/>
                  </a:schemeClr>
                </a:solidFill>
                <a:latin typeface="UTM Avo" panose="02040603050506020204" pitchFamily="18" charset="0"/>
                <a:cs typeface="Times New Roman" panose="02020603050405020304" pitchFamily="18" charset="0"/>
              </a:rPr>
              <a:t>Hồ Gươm</a:t>
            </a:r>
            <a:r>
              <a:rPr lang="vi-VN"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8" name="Rectangle 7"/>
          <p:cNvSpPr/>
          <p:nvPr/>
        </p:nvSpPr>
        <p:spPr>
          <a:xfrm>
            <a:off x="736025" y="2552346"/>
            <a:ext cx="8658698" cy="547714"/>
          </a:xfrm>
          <a:prstGeom prst="rect">
            <a:avLst/>
          </a:prstGeom>
        </p:spPr>
        <p:txBody>
          <a:bodyPr wrap="square">
            <a:spAutoFit/>
          </a:bodyPr>
          <a:lstStyle/>
          <a:p>
            <a:pPr algn="just" defTabSz="342900">
              <a:lnSpc>
                <a:spcPct val="150000"/>
              </a:lnSpc>
            </a:pPr>
            <a:r>
              <a:rPr lang="vi-VN" sz="2200">
                <a:solidFill>
                  <a:schemeClr val="accent4">
                    <a:lumMod val="75000"/>
                  </a:schemeClr>
                </a:solidFill>
                <a:latin typeface="UTM Avo" panose="02040603050506020204" pitchFamily="18" charset="0"/>
                <a:cs typeface="Times New Roman" panose="02020603050405020304" pitchFamily="18" charset="0"/>
              </a:rPr>
              <a:t>Bước 2:</a:t>
            </a:r>
            <a:r>
              <a:rPr lang="en-US" sz="2200">
                <a:solidFill>
                  <a:schemeClr val="accent4">
                    <a:lumMod val="75000"/>
                  </a:schemeClr>
                </a:solidFill>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Mở trình duyệt web và gõ địa chỉ máy tìm kiếm vào thanh địa chỉ:</a:t>
            </a:r>
            <a:endParaRPr lang="vi-VN" sz="2200">
              <a:latin typeface="UTM Avo" panose="02040603050506020204" pitchFamily="18" charset="0"/>
              <a:cs typeface="Times New Roman" panose="02020603050405020304" pitchFamily="18" charset="0"/>
            </a:endParaRPr>
          </a:p>
        </p:txBody>
      </p:sp>
      <p:pic>
        <p:nvPicPr>
          <p:cNvPr id="22" name="Picture 21" descr="Graphical user interface, text, application, chat or text message&#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746240" y="3100060"/>
            <a:ext cx="8450826" cy="35437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strips(downLeft)">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9709" y="516881"/>
            <a:ext cx="3729052" cy="2579039"/>
          </a:xfrm>
          <a:prstGeom prst="rect">
            <a:avLst/>
          </a:prstGeom>
        </p:spPr>
        <p:txBody>
          <a:bodyPr wrap="square">
            <a:spAutoFit/>
          </a:bodyPr>
          <a:lstStyle/>
          <a:p>
            <a:pPr algn="just" defTabSz="342900">
              <a:lnSpc>
                <a:spcPct val="150000"/>
              </a:lnSpc>
            </a:pPr>
            <a:r>
              <a:rPr lang="vi-VN" sz="2200">
                <a:solidFill>
                  <a:schemeClr val="accent4">
                    <a:lumMod val="75000"/>
                  </a:schemeClr>
                </a:solidFill>
                <a:latin typeface="UTM Avo" panose="02040603050506020204" pitchFamily="18" charset="0"/>
                <a:cs typeface="Times New Roman" panose="02020603050405020304" pitchFamily="18" charset="0"/>
              </a:rPr>
              <a:t>Bước 4: </a:t>
            </a:r>
            <a:r>
              <a:rPr lang="vi-VN" sz="2200">
                <a:latin typeface="UTM Avo" panose="02040603050506020204" pitchFamily="18" charset="0"/>
                <a:cs typeface="Times New Roman" panose="02020603050405020304" pitchFamily="18" charset="0"/>
              </a:rPr>
              <a:t>Kết quả tìm kiếm là danh sách  các  trang web  có  chứa  từ khoá  tìm  kiếm. Em hãy quan sát trang  thông  tin kết quả.</a:t>
            </a:r>
            <a:endParaRPr lang="en-US" sz="2200">
              <a:latin typeface="UTM Avo" panose="02040603050506020204" pitchFamily="18" charset="0"/>
              <a:cs typeface="Times New Roman" panose="02020603050405020304" pitchFamily="18" charset="0"/>
            </a:endParaRPr>
          </a:p>
        </p:txBody>
      </p:sp>
      <p:sp>
        <p:nvSpPr>
          <p:cNvPr id="8" name="Rectangle 7"/>
          <p:cNvSpPr/>
          <p:nvPr/>
        </p:nvSpPr>
        <p:spPr>
          <a:xfrm>
            <a:off x="739709" y="3762081"/>
            <a:ext cx="3291907" cy="2071208"/>
          </a:xfrm>
          <a:prstGeom prst="rect">
            <a:avLst/>
          </a:prstGeom>
        </p:spPr>
        <p:txBody>
          <a:bodyPr wrap="square">
            <a:spAutoFit/>
          </a:bodyPr>
          <a:lstStyle/>
          <a:p>
            <a:pPr algn="just" defTabSz="342900">
              <a:lnSpc>
                <a:spcPct val="150000"/>
              </a:lnSpc>
            </a:pPr>
            <a:r>
              <a:rPr lang="vi-VN" sz="2200">
                <a:solidFill>
                  <a:schemeClr val="accent4">
                    <a:lumMod val="75000"/>
                  </a:schemeClr>
                </a:solidFill>
                <a:latin typeface="UTM Avo" panose="02040603050506020204" pitchFamily="18" charset="0"/>
                <a:cs typeface="Times New Roman" panose="02020603050405020304" pitchFamily="18" charset="0"/>
              </a:rPr>
              <a:t>Bước 5: </a:t>
            </a:r>
            <a:r>
              <a:rPr lang="vi-VN" sz="2200">
                <a:latin typeface="UTM Avo" panose="02040603050506020204" pitchFamily="18" charset="0"/>
                <a:cs typeface="Times New Roman" panose="02020603050405020304" pitchFamily="18" charset="0"/>
              </a:rPr>
              <a:t>Nháy chuột vào một siêu liên kết để mở trang web  và xem thông tin chi tiết về </a:t>
            </a:r>
            <a:r>
              <a:rPr lang="vi-VN" sz="2200">
                <a:solidFill>
                  <a:schemeClr val="accent4">
                    <a:lumMod val="75000"/>
                  </a:schemeClr>
                </a:solidFill>
                <a:latin typeface="UTM Avo" panose="02040603050506020204" pitchFamily="18" charset="0"/>
                <a:cs typeface="Times New Roman" panose="02020603050405020304" pitchFamily="18" charset="0"/>
              </a:rPr>
              <a:t>Hồ Gươm</a:t>
            </a:r>
            <a:r>
              <a:rPr lang="vi-VN" sz="2200">
                <a:latin typeface="UTM Avo" panose="02040603050506020204" pitchFamily="18" charset="0"/>
                <a:cs typeface="Times New Roman" panose="02020603050405020304" pitchFamily="18" charset="0"/>
              </a:rPr>
              <a:t>. </a:t>
            </a:r>
            <a:endParaRPr lang="en-US" sz="2200">
              <a:latin typeface="UTM Avo" panose="02040603050506020204" pitchFamily="18" charset="0"/>
              <a:cs typeface="Times New Roman" panose="02020603050405020304" pitchFamily="18" charset="0"/>
            </a:endParaRPr>
          </a:p>
        </p:txBody>
      </p:sp>
      <p:pic>
        <p:nvPicPr>
          <p:cNvPr id="15" name="Picture 14" descr="Graphical user interface, text, application, email&#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881716" y="590495"/>
            <a:ext cx="5368413" cy="2505425"/>
          </a:xfrm>
          <a:prstGeom prst="rect">
            <a:avLst/>
          </a:prstGeom>
        </p:spPr>
      </p:pic>
      <p:pic>
        <p:nvPicPr>
          <p:cNvPr id="17" name="Picture 16" descr="A picture containing graphical user interface&#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1432" y="3269453"/>
            <a:ext cx="5058697" cy="324933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467376"/>
            <a:ext cx="3761537" cy="1014929"/>
            <a:chOff x="371924" y="467376"/>
            <a:chExt cx="3761537" cy="1014929"/>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371924" y="467376"/>
              <a:ext cx="1280271" cy="1014929"/>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p:cNvSpPr/>
          <p:nvPr/>
        </p:nvSpPr>
        <p:spPr>
          <a:xfrm>
            <a:off x="1652195" y="1235098"/>
            <a:ext cx="9751340" cy="967957"/>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Các bạn chọn từ khoá cho chủ đề về vai trò của không khí đối với con người. Mỗi bạn lựa chọn từ khoá tìm kiếm khác nhau, theo em bạn nào sau đây chọn từ khoá phù hợp nhất?</a:t>
            </a:r>
            <a:endParaRPr lang="vi-VN" sz="2000">
              <a:latin typeface="UTM Avo" panose="02040603050506020204" pitchFamily="18" charset="0"/>
              <a:cs typeface="Times New Roman" panose="02020603050405020304" pitchFamily="18" charset="0"/>
            </a:endParaRPr>
          </a:p>
        </p:txBody>
      </p:sp>
      <p:sp>
        <p:nvSpPr>
          <p:cNvPr id="9" name="Rectangle 8"/>
          <p:cNvSpPr/>
          <p:nvPr/>
        </p:nvSpPr>
        <p:spPr>
          <a:xfrm>
            <a:off x="2034756" y="2082218"/>
            <a:ext cx="8505049" cy="506292"/>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Khoa: Không</a:t>
            </a:r>
            <a:r>
              <a:rPr lang="en-US" sz="2000">
                <a:latin typeface="UTM Avo" panose="02040603050506020204" pitchFamily="18" charset="0"/>
                <a:cs typeface="Times New Roman" panose="02020603050405020304" pitchFamily="18" charset="0"/>
              </a:rPr>
              <a:t> khí</a:t>
            </a:r>
            <a:endParaRPr lang="vi-VN" sz="2000">
              <a:latin typeface="UTM Avo" panose="02040603050506020204" pitchFamily="18" charset="0"/>
              <a:cs typeface="Times New Roman" panose="02020603050405020304" pitchFamily="18" charset="0"/>
            </a:endParaRPr>
          </a:p>
        </p:txBody>
      </p:sp>
      <p:sp>
        <p:nvSpPr>
          <p:cNvPr id="10" name="Rectangle 9"/>
          <p:cNvSpPr/>
          <p:nvPr/>
        </p:nvSpPr>
        <p:spPr>
          <a:xfrm>
            <a:off x="2029833" y="2486887"/>
            <a:ext cx="7310526" cy="506292"/>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An: Không khí và con người.</a:t>
            </a:r>
            <a:endParaRPr lang="vi-VN" sz="2000">
              <a:latin typeface="UTM Avo" panose="02040603050506020204" pitchFamily="18" charset="0"/>
              <a:cs typeface="Times New Roman" panose="02020603050405020304" pitchFamily="18" charset="0"/>
            </a:endParaRPr>
          </a:p>
        </p:txBody>
      </p:sp>
      <p:sp>
        <p:nvSpPr>
          <p:cNvPr id="11" name="Rectangle 10"/>
          <p:cNvSpPr/>
          <p:nvPr/>
        </p:nvSpPr>
        <p:spPr>
          <a:xfrm>
            <a:off x="1596100" y="3983979"/>
            <a:ext cx="9863530" cy="967957"/>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Thực hành tìm kiếm thông tin theo chủ đề tìm hiểu về Văn Miếu - Quốc Tử Giám theo các yêu cầu sau:</a:t>
            </a:r>
            <a:endParaRPr lang="vi-VN" sz="2000">
              <a:latin typeface="UTM Avo" panose="02040603050506020204" pitchFamily="18" charset="0"/>
              <a:cs typeface="Times New Roman" panose="02020603050405020304" pitchFamily="18" charset="0"/>
            </a:endParaRPr>
          </a:p>
        </p:txBody>
      </p:sp>
      <p:sp>
        <p:nvSpPr>
          <p:cNvPr id="18" name="Rectangle 17"/>
          <p:cNvSpPr/>
          <p:nvPr/>
        </p:nvSpPr>
        <p:spPr>
          <a:xfrm>
            <a:off x="2029833" y="2891555"/>
            <a:ext cx="9619242" cy="506292"/>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Minh: Vai trò của không khí đối với con người.</a:t>
            </a:r>
            <a:endParaRPr lang="vi-VN" sz="2000">
              <a:latin typeface="UTM Avo" panose="02040603050506020204" pitchFamily="18" charset="0"/>
              <a:cs typeface="Times New Roman" panose="02020603050405020304" pitchFamily="18" charset="0"/>
            </a:endParaRPr>
          </a:p>
        </p:txBody>
      </p:sp>
      <p:sp>
        <p:nvSpPr>
          <p:cNvPr id="19" name="Rectangle 18"/>
          <p:cNvSpPr/>
          <p:nvPr/>
        </p:nvSpPr>
        <p:spPr>
          <a:xfrm>
            <a:off x="2019026" y="4922631"/>
            <a:ext cx="2523118" cy="506292"/>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1) Xác định từ khoá.</a:t>
            </a:r>
            <a:endParaRPr lang="vi-VN" sz="2000">
              <a:latin typeface="UTM Avo" panose="02040603050506020204" pitchFamily="18" charset="0"/>
              <a:cs typeface="Times New Roman" panose="02020603050405020304" pitchFamily="18" charset="0"/>
            </a:endParaRPr>
          </a:p>
        </p:txBody>
      </p:sp>
      <p:sp>
        <p:nvSpPr>
          <p:cNvPr id="20" name="Rectangle 19"/>
          <p:cNvSpPr/>
          <p:nvPr/>
        </p:nvSpPr>
        <p:spPr>
          <a:xfrm>
            <a:off x="2019025" y="5908927"/>
            <a:ext cx="5266677" cy="506292"/>
          </a:xfrm>
          <a:prstGeom prst="rect">
            <a:avLst/>
          </a:prstGeom>
        </p:spPr>
        <p:txBody>
          <a:bodyPr wrap="square">
            <a:spAutoFit/>
          </a:bodyPr>
          <a:lstStyle/>
          <a:p>
            <a:pPr defTabSz="342900">
              <a:lnSpc>
                <a:spcPct val="150000"/>
              </a:lnSpc>
            </a:pPr>
            <a:r>
              <a:rPr lang="vi-VN" sz="2000">
                <a:latin typeface="UTM Avo" panose="02040603050506020204" pitchFamily="18" charset="0"/>
                <a:cs typeface="Times New Roman" panose="02020603050405020304" pitchFamily="18" charset="0"/>
              </a:rPr>
              <a:t>3) Nhận xét về kết quả nhận được.</a:t>
            </a:r>
            <a:endParaRPr lang="vi-VN" sz="2000">
              <a:latin typeface="UTM Avo" panose="02040603050506020204" pitchFamily="18" charset="0"/>
              <a:cs typeface="Times New Roman" panose="02020603050405020304" pitchFamily="18" charset="0"/>
            </a:endParaRPr>
          </a:p>
        </p:txBody>
      </p:sp>
      <p:sp>
        <p:nvSpPr>
          <p:cNvPr id="21" name="Rectangle 20"/>
          <p:cNvSpPr/>
          <p:nvPr/>
        </p:nvSpPr>
        <p:spPr>
          <a:xfrm>
            <a:off x="2019026" y="5415779"/>
            <a:ext cx="6195826" cy="506292"/>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2) Truy cập vào máy tìm kiếm và tìm kiếm thông tin.</a:t>
            </a:r>
            <a:endParaRPr lang="vi-VN" sz="2000">
              <a:latin typeface="UTM Avo" panose="02040603050506020204" pitchFamily="18" charset="0"/>
              <a:cs typeface="Times New Roman" panose="02020603050405020304" pitchFamily="18" charset="0"/>
            </a:endParaRPr>
          </a:p>
        </p:txBody>
      </p:sp>
      <p:sp>
        <p:nvSpPr>
          <p:cNvPr id="24" name="Oval 23"/>
          <p:cNvSpPr/>
          <p:nvPr/>
        </p:nvSpPr>
        <p:spPr>
          <a:xfrm>
            <a:off x="2019026" y="2985392"/>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 name="Rectangle 3"/>
          <p:cNvSpPr/>
          <p:nvPr/>
        </p:nvSpPr>
        <p:spPr>
          <a:xfrm>
            <a:off x="2029833" y="3345378"/>
            <a:ext cx="9619242" cy="506292"/>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vi-VN" sz="2000">
                <a:latin typeface="UTM Avo" panose="02040603050506020204" pitchFamily="18" charset="0"/>
                <a:cs typeface="Times New Roman" panose="02020603050405020304" pitchFamily="18" charset="0"/>
              </a:rPr>
              <a:t>Hoa: Con người cần không khí không?</a:t>
            </a:r>
            <a:endParaRPr lang="vi-VN" sz="200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fade">
                                      <p:cBhvr>
                                        <p:cTn id="22" dur="1000"/>
                                        <p:tgtEl>
                                          <p:spTgt spid="18">
                                            <p:txEl>
                                              <p:pRg st="0" end="0"/>
                                            </p:txEl>
                                          </p:spTgt>
                                        </p:tgtEl>
                                      </p:cBhvr>
                                    </p:animEffect>
                                    <p:anim calcmode="lin" valueType="num">
                                      <p:cBhvr>
                                        <p:cTn id="23"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8">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1000"/>
                                        <p:tgtEl>
                                          <p:spTgt spid="4">
                                            <p:txEl>
                                              <p:pRg st="0" end="0"/>
                                            </p:txEl>
                                          </p:spTgt>
                                        </p:tgtEl>
                                      </p:cBhvr>
                                    </p:animEffect>
                                    <p:anim calcmode="lin" valueType="num">
                                      <p:cBhvr>
                                        <p:cTn id="2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9" grpId="0"/>
      <p:bldP spid="20" grpId="0"/>
      <p:bldP spid="21" grpId="0"/>
      <p:bldP spid="24" grpId="0" animBg="1"/>
    </p:bldLst>
  </p:timing>
</p:sld>
</file>

<file path=ppt/tags/tag1.xml><?xml version="1.0" encoding="utf-8"?>
<p:tagLst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3791</Words>
  <Application>WPS Presentation</Application>
  <PresentationFormat>Widescreen</PresentationFormat>
  <Paragraphs>133</Paragraphs>
  <Slides>11</Slides>
  <Notes>2</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11</vt:i4>
      </vt:variant>
    </vt:vector>
  </HeadingPairs>
  <TitlesOfParts>
    <vt:vector size="31" baseType="lpstr">
      <vt:lpstr>Arial</vt:lpstr>
      <vt:lpstr>SimSun</vt:lpstr>
      <vt:lpstr>Wingdings</vt:lpstr>
      <vt:lpstr>SVN-SAF</vt:lpstr>
      <vt:lpstr>Segoe Print</vt:lpstr>
      <vt:lpstr>Times New Roman</vt:lpstr>
      <vt:lpstr>UVF Salome</vt:lpstr>
      <vt:lpstr>UTM Avo</vt:lpstr>
      <vt:lpstr>SVN-Adam Gorry</vt:lpstr>
      <vt:lpstr>SVN-Avo</vt:lpstr>
      <vt:lpstr>等线</vt:lpstr>
      <vt:lpstr>SVN-Androgyne</vt:lpstr>
      <vt:lpstr>UTM Bienvenue</vt:lpstr>
      <vt:lpstr>UTM HelvetIns</vt:lpstr>
      <vt:lpstr>iCiel Cadena</vt:lpstr>
      <vt:lpstr>Microsoft YaHei</vt:lpstr>
      <vt:lpstr>Arial Unicode MS</vt:lpstr>
      <vt:lpstr>Yu Gothic UI</vt:lpstr>
      <vt:lpstr>Calibri</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META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Giáo án Powerpoint Tin học 4 Kết nối tri thức (Cả năm) -  VnDoc.com</dc:title>
  <dc:creator> VnDoc.com</dc:creator>
  <dc:subject>Giáo án Powerpoint Tin học 4 Kết nối tri thức (Cả năm) -  VnDoc.com</dc:subject>
  <cp:category>Giáo án Powerpoint Tin học 4 Kết nối tri thức (Cả năm) -  VnDoc.com</cp:category>
  <cp:lastModifiedBy>Admin</cp:lastModifiedBy>
  <cp:revision>191</cp:revision>
  <dcterms:created xsi:type="dcterms:W3CDTF">2021-11-14T08:33:00Z</dcterms:created>
  <dcterms:modified xsi:type="dcterms:W3CDTF">2023-07-04T06:47:48Z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B7404F2A8A094502A174466CA4D3C29D</vt:lpwstr>
  </property>
  <property fmtid="{D5CDD505-2E9C-101B-9397-08002B2CF9AE}" pid="3" name="KSOProductBuildVer">
    <vt:lpwstr>1033-11.2.0.11537</vt:lpwstr>
  </property>
</Properties>
</file>