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svg" ContentType="image/svg+xml"/>
  <Override PartName="/ppt/media/image2.svg" ContentType="image/svg+xml"/>
  <Override PartName="/ppt/media/image3.svg" ContentType="image/svg+xml"/>
  <Override PartName="/ppt/media/image4.svg" ContentType="image/svg+xml"/>
  <Override PartName="/ppt/media/image5.svg" ContentType="image/svg+xml"/>
  <Override PartName="/ppt/media/image6.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953" r:id="rId3"/>
    <p:sldId id="2969" r:id="rId5"/>
    <p:sldId id="2950" r:id="rId6"/>
    <p:sldId id="2948" r:id="rId7"/>
    <p:sldId id="2971" r:id="rId8"/>
    <p:sldId id="2977" r:id="rId9"/>
    <p:sldId id="2947" r:id="rId10"/>
    <p:sldId id="2970" r:id="rId11"/>
    <p:sldId id="3007" r:id="rId12"/>
    <p:sldId id="3008" r:id="rId13"/>
    <p:sldId id="3009" r:id="rId14"/>
    <p:sldId id="28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0" autoAdjust="0"/>
    <p:restoredTop sz="94660"/>
  </p:normalViewPr>
  <p:slideViewPr>
    <p:cSldViewPr snapToGrid="0">
      <p:cViewPr varScale="1">
        <p:scale>
          <a:sx n="63" d="100"/>
          <a:sy n="63" d="100"/>
        </p:scale>
        <p:origin x="86" y="49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3" name="Picture 2" descr="A picture containing dark, night sky&#10;&#10;Description automatically generate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057" y="837957"/>
            <a:ext cx="6717885" cy="5182085"/>
          </a:xfrm>
          <a:prstGeom prst="rect">
            <a:avLst/>
          </a:prstGeom>
        </p:spPr>
      </p:pic>
      <p:sp>
        <p:nvSpPr>
          <p:cNvPr id="4" name="Rectangle: Diagonal Corners Rounded 3"/>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3"/>
          <a:stretch>
            <a:fillRect/>
          </a:stretch>
        </p:blipFill>
        <p:spPr>
          <a:xfrm>
            <a:off x="11310475" y="299106"/>
            <a:ext cx="589731" cy="52062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7.pn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2.svg"/><Relationship Id="rId8" Type="http://schemas.openxmlformats.org/officeDocument/2006/relationships/image" Target="../media/image13.png"/><Relationship Id="rId7" Type="http://schemas.openxmlformats.org/officeDocument/2006/relationships/image" Target="../media/image1.svg"/><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11.png"/><Relationship Id="rId3" Type="http://schemas.microsoft.com/office/2007/relationships/hdphoto" Target="../media/image10.wdp"/><Relationship Id="rId2" Type="http://schemas.openxmlformats.org/officeDocument/2006/relationships/image" Target="../media/image9.png"/><Relationship Id="rId12" Type="http://schemas.openxmlformats.org/officeDocument/2006/relationships/notesSlide" Target="../notesSlides/notesSlide1.xml"/><Relationship Id="rId11" Type="http://schemas.openxmlformats.org/officeDocument/2006/relationships/slideLayout" Target="../slideLayouts/slideLayout1.xml"/><Relationship Id="rId10" Type="http://schemas.openxmlformats.org/officeDocument/2006/relationships/tags" Target="../tags/tag1.xml"/><Relationship Id="rId1" Type="http://schemas.openxmlformats.org/officeDocument/2006/relationships/image" Target="../media/image8.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9.png"/><Relationship Id="rId2" Type="http://schemas.microsoft.com/office/2007/relationships/hdphoto" Target="../media/image34.wdp"/><Relationship Id="rId1" Type="http://schemas.openxmlformats.org/officeDocument/2006/relationships/image" Target="../media/image33.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42.wdp"/><Relationship Id="rId2" Type="http://schemas.openxmlformats.org/officeDocument/2006/relationships/image" Target="../media/image41.png"/><Relationship Id="rId1" Type="http://schemas.openxmlformats.org/officeDocument/2006/relationships/image" Target="../media/image40.pn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xml"/><Relationship Id="rId4" Type="http://schemas.openxmlformats.org/officeDocument/2006/relationships/image" Target="../media/image2.png"/><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image" Target="../media/image8.png"/></Relationships>
</file>

<file path=ppt/slides/_rels/slide2.xml.rels><?xml version="1.0" encoding="UTF-8" standalone="yes"?>
<Relationships xmlns="http://schemas.openxmlformats.org/package/2006/relationships"><Relationship Id="rId9" Type="http://schemas.openxmlformats.org/officeDocument/2006/relationships/image" Target="../media/image2.png"/><Relationship Id="rId8" Type="http://schemas.openxmlformats.org/officeDocument/2006/relationships/image" Target="../media/image4.svg"/><Relationship Id="rId7" Type="http://schemas.openxmlformats.org/officeDocument/2006/relationships/image" Target="../media/image19.png"/><Relationship Id="rId6" Type="http://schemas.openxmlformats.org/officeDocument/2006/relationships/image" Target="../media/image3.svg"/><Relationship Id="rId5" Type="http://schemas.openxmlformats.org/officeDocument/2006/relationships/image" Target="../media/image18.png"/><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0" Type="http://schemas.openxmlformats.org/officeDocument/2006/relationships/slideLayout" Target="../slideLayouts/slideLayout3.xml"/><Relationship Id="rId1" Type="http://schemas.openxmlformats.org/officeDocument/2006/relationships/image" Target="../media/image14.pn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6.svg"/><Relationship Id="rId3" Type="http://schemas.openxmlformats.org/officeDocument/2006/relationships/image" Target="../media/image21.png"/><Relationship Id="rId2" Type="http://schemas.openxmlformats.org/officeDocument/2006/relationships/image" Target="../media/image5.svg"/><Relationship Id="rId1"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4.png"/><Relationship Id="rId1" Type="http://schemas.openxmlformats.org/officeDocument/2006/relationships/image" Target="../media/image23.pn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6.svg"/><Relationship Id="rId3" Type="http://schemas.openxmlformats.org/officeDocument/2006/relationships/image" Target="../media/image21.png"/><Relationship Id="rId2" Type="http://schemas.openxmlformats.org/officeDocument/2006/relationships/image" Target="../media/image5.svg"/><Relationship Id="rId1"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1.png"/><Relationship Id="rId1"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5.png"/><Relationship Id="rId1"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38.png"/><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3" Type="http://schemas.microsoft.com/office/2007/relationships/hdphoto" Target="../media/image34.wdp"/><Relationship Id="rId2" Type="http://schemas.openxmlformats.org/officeDocument/2006/relationships/image" Target="../media/image33.png"/><Relationship Id="rId1"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6" name="图片 3"/>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57733" y="740863"/>
            <a:ext cx="1664763" cy="1512215"/>
          </a:xfrm>
          <a:prstGeom prst="rect">
            <a:avLst/>
          </a:prstGeom>
        </p:spPr>
      </p:pic>
      <p:pic>
        <p:nvPicPr>
          <p:cNvPr id="8" name="Picture 7"/>
          <p:cNvPicPr>
            <a:picLocks noChangeAspect="1"/>
          </p:cNvPicPr>
          <p:nvPr/>
        </p:nvPicPr>
        <p:blipFill>
          <a:blip r:embed="rId5"/>
          <a:stretch>
            <a:fillRect/>
          </a:stretch>
        </p:blipFill>
        <p:spPr>
          <a:xfrm>
            <a:off x="132402" y="2491800"/>
            <a:ext cx="589731" cy="520622"/>
          </a:xfrm>
          <a:prstGeom prst="rect">
            <a:avLst/>
          </a:prstGeom>
        </p:spPr>
      </p:pic>
      <p:sp>
        <p:nvSpPr>
          <p:cNvPr id="9" name="Text Box 2"/>
          <p:cNvSpPr txBox="1"/>
          <p:nvPr/>
        </p:nvSpPr>
        <p:spPr>
          <a:xfrm>
            <a:off x="9505315" y="34108"/>
            <a:ext cx="2686685" cy="7067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a:solidFill>
                  <a:schemeClr val="bg1"/>
                </a:solidFill>
                <a:highlight>
                  <a:srgbClr val="808000"/>
                </a:highlight>
                <a:latin typeface="Times New Roman" panose="02020603050405020304" pitchFamily="18" charset="0"/>
                <a:cs typeface="Times New Roman" panose="02020603050405020304" pitchFamily="18" charset="0"/>
              </a:rPr>
              <a:t>TIN HOC 4</a:t>
            </a:r>
            <a:endParaRPr lang="en-US" sz="4000">
              <a:solidFill>
                <a:schemeClr val="bg1"/>
              </a:solidFill>
              <a:highlight>
                <a:srgbClr val="808000"/>
              </a:highlight>
              <a:latin typeface="Times New Roman" panose="02020603050405020304" pitchFamily="18" charset="0"/>
              <a:cs typeface="Times New Roman" panose="02020603050405020304" pitchFamily="18" charset="0"/>
            </a:endParaRPr>
          </a:p>
        </p:txBody>
      </p:sp>
      <p:pic>
        <p:nvPicPr>
          <p:cNvPr id="10" name="Graphic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2" y="387485"/>
            <a:ext cx="8672053" cy="1556220"/>
          </a:xfrm>
          <a:prstGeom prst="rect">
            <a:avLst/>
          </a:prstGeom>
        </p:spPr>
      </p:pic>
      <p:sp>
        <p:nvSpPr>
          <p:cNvPr id="11" name="Rectangle 10"/>
          <p:cNvSpPr/>
          <p:nvPr/>
        </p:nvSpPr>
        <p:spPr>
          <a:xfrm>
            <a:off x="-233187" y="385449"/>
            <a:ext cx="8545815" cy="83747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3600" b="1">
                <a:solidFill>
                  <a:schemeClr val="bg1"/>
                </a:solidFill>
                <a:latin typeface="SVN-Adam Gorry" panose="02040603050506020204" pitchFamily="18" charset="0"/>
                <a:cs typeface="Times New Roman" panose="02020603050405020304" pitchFamily="18" charset="0"/>
              </a:rPr>
              <a:t>CHỦ ĐỀ 2. MẠNG MÁY TÍNH VÀ INTERNET</a:t>
            </a:r>
            <a:endParaRPr lang="vi-VN" sz="3600" b="1">
              <a:solidFill>
                <a:schemeClr val="bg1"/>
              </a:solidFill>
              <a:latin typeface="SVN-Avo" panose="02040603050506020204" pitchFamily="18" charset="0"/>
              <a:cs typeface="Times New Roman" panose="02020603050405020304" pitchFamily="18" charset="0"/>
            </a:endParaRPr>
          </a:p>
        </p:txBody>
      </p:sp>
      <p:grpSp>
        <p:nvGrpSpPr>
          <p:cNvPr id="12" name="Group 11"/>
          <p:cNvGrpSpPr/>
          <p:nvPr/>
        </p:nvGrpSpPr>
        <p:grpSpPr>
          <a:xfrm>
            <a:off x="1015490" y="1808697"/>
            <a:ext cx="7172739" cy="1940925"/>
            <a:chOff x="1055313" y="1366069"/>
            <a:chExt cx="7172739" cy="1940925"/>
          </a:xfrm>
        </p:grpSpPr>
        <p:sp>
          <p:nvSpPr>
            <p:cNvPr id="13" name="Rectangle: Rounded Corners 12"/>
            <p:cNvSpPr/>
            <p:nvPr/>
          </p:nvSpPr>
          <p:spPr>
            <a:xfrm>
              <a:off x="1597171" y="1705938"/>
              <a:ext cx="6489065" cy="134683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4" name="Graphic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55313" y="1366069"/>
              <a:ext cx="2076866" cy="1940925"/>
            </a:xfrm>
            <a:prstGeom prst="rect">
              <a:avLst/>
            </a:prstGeom>
          </p:spPr>
        </p:pic>
        <p:sp>
          <p:nvSpPr>
            <p:cNvPr id="15" name="Rectangle 14"/>
            <p:cNvSpPr/>
            <p:nvPr/>
          </p:nvSpPr>
          <p:spPr>
            <a:xfrm>
              <a:off x="1656456" y="1771310"/>
              <a:ext cx="874580" cy="64293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2800" b="1">
                  <a:latin typeface="SVN-SAF" panose="02040603050506020204" pitchFamily="18" charset="0"/>
                  <a:cs typeface="Times New Roman" panose="02020603050405020304" pitchFamily="18" charset="0"/>
                </a:rPr>
                <a:t>BÀI</a:t>
              </a:r>
              <a:endParaRPr lang="en-US" sz="2800" b="1">
                <a:latin typeface="SVN-SAF" panose="02040603050506020204" pitchFamily="18" charset="0"/>
                <a:cs typeface="Times New Roman" panose="02020603050405020304" pitchFamily="18" charset="0"/>
              </a:endParaRPr>
            </a:p>
          </p:txBody>
        </p:sp>
        <p:sp>
          <p:nvSpPr>
            <p:cNvPr id="16" name="Rectangle 15"/>
            <p:cNvSpPr/>
            <p:nvPr/>
          </p:nvSpPr>
          <p:spPr>
            <a:xfrm>
              <a:off x="1798272" y="2088107"/>
              <a:ext cx="625280" cy="100745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4400" b="1" dirty="0">
                  <a:latin typeface="UVF Salome" panose="02000503040000020003" pitchFamily="50" charset="0"/>
                  <a:cs typeface="Times New Roman" panose="02020603050405020304" pitchFamily="18" charset="0"/>
                </a:rPr>
                <a:t>3</a:t>
              </a:r>
              <a:endParaRPr lang="vi-VN" sz="4400" b="1" dirty="0">
                <a:latin typeface="UVF Salome" panose="02000503040000020003" pitchFamily="50" charset="0"/>
                <a:cs typeface="Times New Roman" panose="02020603050405020304" pitchFamily="18" charset="0"/>
              </a:endParaRPr>
            </a:p>
          </p:txBody>
        </p:sp>
        <p:sp>
          <p:nvSpPr>
            <p:cNvPr id="17" name="Rectangle 16"/>
            <p:cNvSpPr/>
            <p:nvPr/>
          </p:nvSpPr>
          <p:spPr>
            <a:xfrm>
              <a:off x="2709267" y="1916826"/>
              <a:ext cx="5518785" cy="75469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altLang="vi-VN" sz="3200" b="1">
                  <a:solidFill>
                    <a:srgbClr val="F93265"/>
                  </a:solidFill>
                  <a:latin typeface="UTM Avo" panose="02040603050506020204" pitchFamily="18" charset="0"/>
                  <a:cs typeface="Times New Roman" panose="02020603050405020304" pitchFamily="18" charset="0"/>
                </a:rPr>
                <a:t>Thông tin trên trang Web</a:t>
              </a:r>
              <a:endParaRPr lang="en-US" altLang="vi-VN" sz="3200" b="1">
                <a:solidFill>
                  <a:srgbClr val="F93265"/>
                </a:solidFill>
                <a:latin typeface="UTM Avo" panose="02040603050506020204" pitchFamily="18" charset="0"/>
                <a:cs typeface="Times New Roman" panose="02020603050405020304" pitchFamily="18" charset="0"/>
              </a:endParaRPr>
            </a:p>
          </p:txBody>
        </p:sp>
      </p:grpSp>
    </p:spTree>
    <p:custDataLst>
      <p:tags r:id="rId10"/>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95759" y="438593"/>
            <a:ext cx="10167881" cy="547714"/>
          </a:xfrm>
          <a:prstGeom prst="rect">
            <a:avLst/>
          </a:prstGeom>
        </p:spPr>
        <p:txBody>
          <a:bodyPr wrap="square">
            <a:spAutoFit/>
          </a:bodyPr>
          <a:lstStyle/>
          <a:p>
            <a:pPr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Em hãy ghép mỗi hình ảnh cắt từ trang web với loại thông tin cho phù hợp.</a:t>
            </a:r>
            <a:endParaRPr lang="vi-VN" sz="2200">
              <a:latin typeface="UTM Avo" panose="02040603050506020204" pitchFamily="18" charset="0"/>
              <a:cs typeface="Times New Roman" panose="02020603050405020304" pitchFamily="18" charset="0"/>
            </a:endParaRPr>
          </a:p>
        </p:txBody>
      </p:sp>
      <p:pic>
        <p:nvPicPr>
          <p:cNvPr id="5" name="Picture 4" descr="A picture containing text, vector graphics, businesscard&#10;&#10;Description automatically generated"/>
          <p:cNvPicPr>
            <a:picLocks noChangeAspect="1"/>
          </p:cNvPicPr>
          <p:nvPr/>
        </p:nvPicPr>
        <p:blipFill>
          <a:blip r:embed="rId1">
            <a:extLst>
              <a:ext uri="{BEBA8EAE-BF5A-486C-A8C5-ECC9F3942E4B}">
                <a14:imgProps xmlns:a14="http://schemas.microsoft.com/office/drawing/2010/main">
                  <a14:imgLayer r:embed="rId2">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sp>
        <p:nvSpPr>
          <p:cNvPr id="10" name="Rectangle 9"/>
          <p:cNvSpPr/>
          <p:nvPr/>
        </p:nvSpPr>
        <p:spPr>
          <a:xfrm>
            <a:off x="9065993" y="2366636"/>
            <a:ext cx="977659" cy="2071208"/>
          </a:xfrm>
          <a:prstGeom prst="rect">
            <a:avLst/>
          </a:prstGeom>
        </p:spPr>
        <p:txBody>
          <a:bodyPr wrap="square">
            <a:spAutoFit/>
          </a:bodyPr>
          <a:lstStyle/>
          <a:p>
            <a:pPr defTabSz="342900">
              <a:lnSpc>
                <a:spcPct val="150000"/>
              </a:lnSpc>
            </a:pPr>
            <a:r>
              <a:rPr lang="en-US" sz="2200">
                <a:solidFill>
                  <a:schemeClr val="accent4">
                    <a:lumMod val="75000"/>
                  </a:schemeClr>
                </a:solidFill>
                <a:latin typeface="UTM Avo" panose="02040603050506020204" pitchFamily="18" charset="0"/>
                <a:cs typeface="Times New Roman" panose="02020603050405020304" pitchFamily="18" charset="0"/>
              </a:rPr>
              <a:t>1 – C </a:t>
            </a:r>
            <a:endParaRPr lang="en-US" sz="2200">
              <a:solidFill>
                <a:schemeClr val="accent4">
                  <a:lumMod val="75000"/>
                </a:schemeClr>
              </a:solidFill>
              <a:latin typeface="UTM Avo" panose="02040603050506020204" pitchFamily="18" charset="0"/>
              <a:cs typeface="Times New Roman" panose="02020603050405020304" pitchFamily="18" charset="0"/>
            </a:endParaRPr>
          </a:p>
          <a:p>
            <a:pPr defTabSz="342900">
              <a:lnSpc>
                <a:spcPct val="150000"/>
              </a:lnSpc>
            </a:pPr>
            <a:r>
              <a:rPr lang="en-US" sz="2200">
                <a:solidFill>
                  <a:schemeClr val="accent4">
                    <a:lumMod val="75000"/>
                  </a:schemeClr>
                </a:solidFill>
                <a:latin typeface="UTM Avo" panose="02040603050506020204" pitchFamily="18" charset="0"/>
                <a:cs typeface="Times New Roman" panose="02020603050405020304" pitchFamily="18" charset="0"/>
              </a:rPr>
              <a:t>2 – D </a:t>
            </a:r>
            <a:endParaRPr lang="en-US" sz="2200">
              <a:solidFill>
                <a:schemeClr val="accent4">
                  <a:lumMod val="75000"/>
                </a:schemeClr>
              </a:solidFill>
              <a:latin typeface="UTM Avo" panose="02040603050506020204" pitchFamily="18" charset="0"/>
              <a:cs typeface="Times New Roman" panose="02020603050405020304" pitchFamily="18" charset="0"/>
            </a:endParaRPr>
          </a:p>
          <a:p>
            <a:pPr defTabSz="342900">
              <a:lnSpc>
                <a:spcPct val="150000"/>
              </a:lnSpc>
            </a:pPr>
            <a:r>
              <a:rPr lang="en-US" sz="2200">
                <a:solidFill>
                  <a:schemeClr val="accent4">
                    <a:lumMod val="75000"/>
                  </a:schemeClr>
                </a:solidFill>
                <a:latin typeface="UTM Avo" panose="02040603050506020204" pitchFamily="18" charset="0"/>
                <a:cs typeface="Times New Roman" panose="02020603050405020304" pitchFamily="18" charset="0"/>
              </a:rPr>
              <a:t>3 – B </a:t>
            </a:r>
            <a:endParaRPr lang="en-US" sz="2200">
              <a:solidFill>
                <a:schemeClr val="accent4">
                  <a:lumMod val="75000"/>
                </a:schemeClr>
              </a:solidFill>
              <a:latin typeface="UTM Avo" panose="02040603050506020204" pitchFamily="18" charset="0"/>
              <a:cs typeface="Times New Roman" panose="02020603050405020304" pitchFamily="18" charset="0"/>
            </a:endParaRPr>
          </a:p>
          <a:p>
            <a:pPr defTabSz="342900">
              <a:lnSpc>
                <a:spcPct val="150000"/>
              </a:lnSpc>
            </a:pPr>
            <a:r>
              <a:rPr lang="en-US" sz="2200">
                <a:solidFill>
                  <a:schemeClr val="accent4">
                    <a:lumMod val="75000"/>
                  </a:schemeClr>
                </a:solidFill>
                <a:latin typeface="UTM Avo" panose="02040603050506020204" pitchFamily="18" charset="0"/>
                <a:cs typeface="Times New Roman" panose="02020603050405020304" pitchFamily="18" charset="0"/>
              </a:rPr>
              <a:t>4 – A </a:t>
            </a:r>
            <a:endParaRPr lang="vi-VN" sz="2200">
              <a:solidFill>
                <a:schemeClr val="accent4">
                  <a:lumMod val="75000"/>
                </a:schemeClr>
              </a:solidFill>
              <a:latin typeface="UTM Avo" panose="02040603050506020204" pitchFamily="18" charset="0"/>
              <a:cs typeface="Times New Roman" panose="02020603050405020304" pitchFamily="18" charset="0"/>
            </a:endParaRPr>
          </a:p>
        </p:txBody>
      </p:sp>
      <p:sp>
        <p:nvSpPr>
          <p:cNvPr id="13" name="Rectangle 12"/>
          <p:cNvSpPr/>
          <p:nvPr/>
        </p:nvSpPr>
        <p:spPr>
          <a:xfrm>
            <a:off x="1475215" y="5408591"/>
            <a:ext cx="10167880" cy="1055545"/>
          </a:xfrm>
          <a:prstGeom prst="rect">
            <a:avLst/>
          </a:prstGeom>
        </p:spPr>
        <p:txBody>
          <a:bodyPr wrap="square">
            <a:spAutoFit/>
          </a:bodyPr>
          <a:lstStyle/>
          <a:p>
            <a:pPr defTabSz="342900">
              <a:lnSpc>
                <a:spcPct val="150000"/>
              </a:lnSpc>
            </a:pPr>
            <a:r>
              <a:rPr lang="en-US" sz="2200" b="1">
                <a:latin typeface="UTM Avo" panose="02040603050506020204" pitchFamily="18" charset="0"/>
                <a:cs typeface="Times New Roman" panose="02020603050405020304" pitchFamily="18" charset="0"/>
              </a:rPr>
              <a:t>3. </a:t>
            </a:r>
            <a:r>
              <a:rPr lang="en-US" sz="2200">
                <a:latin typeface="UTM Avo" panose="02040603050506020204" pitchFamily="18" charset="0"/>
                <a:cs typeface="Times New Roman" panose="02020603050405020304" pitchFamily="18" charset="0"/>
              </a:rPr>
              <a:t>Em hãy kể các tác hại khi cố tình xem thông tin trên trang web không phù hợp với lứa tuổi.</a:t>
            </a:r>
            <a:endParaRPr lang="vi-VN" sz="2200">
              <a:latin typeface="UTM Avo" panose="02040603050506020204" pitchFamily="18" charset="0"/>
              <a:cs typeface="Times New Roman" panose="02020603050405020304" pitchFamily="18" charset="0"/>
            </a:endParaRPr>
          </a:p>
        </p:txBody>
      </p:sp>
      <p:pic>
        <p:nvPicPr>
          <p:cNvPr id="7" name="Picture 6" descr="Graphical user interface, application&#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215" y="1037803"/>
            <a:ext cx="6563641" cy="426779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71924" y="384240"/>
            <a:ext cx="3761537" cy="1181202"/>
            <a:chOff x="371924" y="384240"/>
            <a:chExt cx="3761537" cy="1181202"/>
          </a:xfrm>
        </p:grpSpPr>
        <p:pic>
          <p:nvPicPr>
            <p:cNvPr id="2" name="Picture 1"/>
            <p:cNvPicPr>
              <a:picLocks noChangeAspect="1"/>
            </p:cNvPicPr>
            <p:nvPr/>
          </p:nvPicPr>
          <p:blipFill>
            <a:blip r:embed="rId1"/>
            <a:stretch>
              <a:fillRect/>
            </a:stretch>
          </p:blipFill>
          <p:spPr>
            <a:xfrm>
              <a:off x="371924" y="384240"/>
              <a:ext cx="1280271" cy="1181202"/>
            </a:xfrm>
            <a:prstGeom prst="rect">
              <a:avLst/>
            </a:prstGeom>
          </p:spPr>
        </p:pic>
        <p:sp>
          <p:nvSpPr>
            <p:cNvPr id="3" name="Rectangle 2"/>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p:cNvSpPr/>
          <p:nvPr/>
        </p:nvSpPr>
        <p:spPr>
          <a:xfrm>
            <a:off x="1652195" y="1425059"/>
            <a:ext cx="9751340" cy="589072"/>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Tại sao em cần sự đồng hành của người lớn khi truy cập Internet? </a:t>
            </a:r>
            <a:endParaRPr lang="vi-VN" sz="2400">
              <a:latin typeface="UTM Avo" panose="02040603050506020204" pitchFamily="18" charset="0"/>
              <a:cs typeface="Times New Roman" panose="02020603050405020304" pitchFamily="18" charset="0"/>
            </a:endParaRPr>
          </a:p>
        </p:txBody>
      </p:sp>
      <p:pic>
        <p:nvPicPr>
          <p:cNvPr id="8" name="Picture 7" descr="A picture containing toy&#10;&#10;Description automatically generated"/>
          <p:cNvPicPr>
            <a:picLocks noChangeAspect="1"/>
          </p:cNvPicPr>
          <p:nvPr/>
        </p:nvPicPr>
        <p:blipFill>
          <a:blip r:embed="rId2">
            <a:extLst>
              <a:ext uri="{BEBA8EAE-BF5A-486C-A8C5-ECC9F3942E4B}">
                <a14:imgProps xmlns:a14="http://schemas.microsoft.com/office/drawing/2010/main">
                  <a14:imgLayer r:embed="rId3">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9092046" y="3860717"/>
            <a:ext cx="2975264" cy="297526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23" name="组合 1"/>
          <p:cNvGrpSpPr/>
          <p:nvPr/>
        </p:nvGrpSpPr>
        <p:grpSpPr>
          <a:xfrm>
            <a:off x="2980607" y="1150453"/>
            <a:ext cx="5976143" cy="4679926"/>
            <a:chOff x="2424113" y="688975"/>
            <a:chExt cx="6713537" cy="5619751"/>
          </a:xfrm>
        </p:grpSpPr>
        <p:sp>
          <p:nvSpPr>
            <p:cNvPr id="24" name="AutoShape 3"/>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 name="Freeform 24"/>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26" name="Freeform 6"/>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27" name="Freeform 7"/>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28" name="Freeform 8"/>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29" name="Freeform 9"/>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0" name="Freeform 10"/>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1" name="Freeform 11"/>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2" name="Freeform 12"/>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3" name="Freeform 13"/>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4" name="Freeform 14"/>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5" name="Freeform 15"/>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6" name="Freeform 16"/>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37" name="Freeform 17"/>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8" name="Freeform 18"/>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39" name="Freeform 19"/>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0" name="Freeform 20"/>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41" name="Freeform 21"/>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2" name="Freeform 22"/>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3" name="Freeform 23"/>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4" name="Freeform 24"/>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5" name="Freeform 25"/>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6" name="Freeform 26"/>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7" name="Freeform 27"/>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8" name="Freeform 28"/>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9" name="Freeform 29"/>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0" name="Freeform 30"/>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51" name="Freeform 31"/>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2" name="Freeform 32"/>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3" name="Freeform 33"/>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4" name="Freeform 34"/>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5" name="Freeform 35"/>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6" name="Freeform 36"/>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7" name="Freeform 37"/>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8" name="Freeform 38"/>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9" name="Freeform 39"/>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60" name="Freeform 40"/>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1" name="Freeform 41"/>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2" name="Freeform 42"/>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3" name="Freeform 43"/>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4" name="Freeform 44"/>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5" name="Freeform 45"/>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6" name="Freeform 46"/>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7" name="Freeform 47"/>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68" name="Freeform 48"/>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9" name="Rectangle 49"/>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a:ln>
                    <a:noFill/>
                  </a:ln>
                  <a:solidFill>
                    <a:srgbClr val="FFFFFF"/>
                  </a:solidFill>
                  <a:effectLst/>
                  <a:latin typeface="iCiel Cadena"/>
                  <a:ea typeface="Microsoft YaHei"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lang="en-US" altLang="zh-CN" sz="2300" dirty="0">
                  <a:solidFill>
                    <a:srgbClr val="FFFFFF"/>
                  </a:solidFill>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300" b="0" i="0" u="none" strike="noStrike" cap="none" normalizeH="0" baseline="0" dirty="0">
                  <a:ln>
                    <a:noFill/>
                  </a:ln>
                  <a:solidFill>
                    <a:schemeClr val="bg1"/>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b="0" i="0" u="none" strike="noStrike" cap="none" normalizeH="0" baseline="0" dirty="0">
                  <a:ln>
                    <a:noFill/>
                  </a:ln>
                  <a:solidFill>
                    <a:schemeClr val="bg1"/>
                  </a:solidFill>
                  <a:effectLst/>
                  <a:latin typeface="iCiel Cadena"/>
                  <a:ea typeface="Microsoft YaHei"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endPar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83"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p:cNvPicPr>
            <a:picLocks noChangeAspect="1"/>
          </p:cNvPicPr>
          <p:nvPr/>
        </p:nvPicPr>
        <p:blipFill>
          <a:blip r:embed="rId4"/>
          <a:stretch>
            <a:fillRect/>
          </a:stretch>
        </p:blipFill>
        <p:spPr>
          <a:xfrm>
            <a:off x="132402" y="2491800"/>
            <a:ext cx="589731" cy="52062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oy, vector graphics, doll&#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63159" y="3451326"/>
            <a:ext cx="2908287" cy="2908287"/>
          </a:xfrm>
          <a:prstGeom prst="rect">
            <a:avLst/>
          </a:prstGeom>
        </p:spPr>
      </p:pic>
      <p:grpSp>
        <p:nvGrpSpPr>
          <p:cNvPr id="2" name="Group 1"/>
          <p:cNvGrpSpPr/>
          <p:nvPr/>
        </p:nvGrpSpPr>
        <p:grpSpPr>
          <a:xfrm>
            <a:off x="301091" y="301982"/>
            <a:ext cx="4134561" cy="2508169"/>
            <a:chOff x="301091" y="301982"/>
            <a:chExt cx="4134561" cy="2508169"/>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01091" y="301982"/>
              <a:ext cx="4134561" cy="2508169"/>
            </a:xfrm>
            <a:prstGeom prst="rect">
              <a:avLst/>
            </a:prstGeom>
          </p:spPr>
        </p:pic>
        <p:pic>
          <p:nvPicPr>
            <p:cNvPr id="5" name="Picture 4" descr="Text&#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781" y="953218"/>
              <a:ext cx="3678192" cy="158676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386620" y="498387"/>
              <a:ext cx="1158339" cy="914479"/>
            </a:xfrm>
            <a:prstGeom prst="rect">
              <a:avLst/>
            </a:prstGeom>
          </p:spPr>
        </p:pic>
      </p:grpSp>
      <p:pic>
        <p:nvPicPr>
          <p:cNvPr id="14" name="Picture 1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504109" y="638942"/>
            <a:ext cx="5124606" cy="1807588"/>
          </a:xfrm>
          <a:prstGeom prst="rect">
            <a:avLst/>
          </a:prstGeom>
        </p:spPr>
      </p:pic>
      <p:sp>
        <p:nvSpPr>
          <p:cNvPr id="13" name="Rectangle 12"/>
          <p:cNvSpPr/>
          <p:nvPr/>
        </p:nvSpPr>
        <p:spPr>
          <a:xfrm>
            <a:off x="4918459" y="889576"/>
            <a:ext cx="4481465" cy="1306320"/>
          </a:xfrm>
          <a:prstGeom prst="rect">
            <a:avLst/>
          </a:prstGeom>
        </p:spPr>
        <p:txBody>
          <a:bodyPr wrap="square">
            <a:spAutoFit/>
          </a:bodyPr>
          <a:lstStyle/>
          <a:p>
            <a:pPr algn="ctr" defTabSz="342900">
              <a:lnSpc>
                <a:spcPct val="150000"/>
              </a:lnSpc>
            </a:pPr>
            <a:r>
              <a:rPr lang="en-US" sz="2800" b="1">
                <a:solidFill>
                  <a:schemeClr val="bg1"/>
                </a:solidFill>
                <a:latin typeface="UTM Avo" panose="02040603050506020204" pitchFamily="18" charset="0"/>
                <a:cs typeface="Times New Roman" panose="02020603050405020304" pitchFamily="18" charset="0"/>
              </a:rPr>
              <a:t>Trò ch</a:t>
            </a:r>
            <a:r>
              <a:rPr lang="vi-VN" sz="2800" b="1">
                <a:solidFill>
                  <a:schemeClr val="bg1"/>
                </a:solidFill>
                <a:latin typeface="UTM Avo" panose="02040603050506020204" pitchFamily="18" charset="0"/>
                <a:cs typeface="Times New Roman" panose="02020603050405020304" pitchFamily="18" charset="0"/>
              </a:rPr>
              <a:t>ơi</a:t>
            </a:r>
            <a:r>
              <a:rPr lang="en-US" sz="2800" b="1">
                <a:solidFill>
                  <a:schemeClr val="bg1"/>
                </a:solidFill>
                <a:latin typeface="UTM Avo" panose="02040603050506020204" pitchFamily="18" charset="0"/>
                <a:cs typeface="Times New Roman" panose="02020603050405020304" pitchFamily="18" charset="0"/>
              </a:rPr>
              <a:t>: </a:t>
            </a:r>
            <a:endParaRPr lang="en-US" sz="2800" b="1">
              <a:solidFill>
                <a:schemeClr val="bg1"/>
              </a:solidFill>
              <a:latin typeface="UTM Avo" panose="02040603050506020204" pitchFamily="18" charset="0"/>
              <a:cs typeface="Times New Roman" panose="02020603050405020304" pitchFamily="18" charset="0"/>
            </a:endParaRPr>
          </a:p>
          <a:p>
            <a:pPr algn="ctr" defTabSz="342900">
              <a:lnSpc>
                <a:spcPct val="150000"/>
              </a:lnSpc>
            </a:pPr>
            <a:r>
              <a:rPr lang="en-US" sz="2800" b="1">
                <a:solidFill>
                  <a:schemeClr val="bg1"/>
                </a:solidFill>
                <a:latin typeface="UTM Avo" panose="02040603050506020204" pitchFamily="18" charset="0"/>
                <a:cs typeface="Times New Roman" panose="02020603050405020304" pitchFamily="18" charset="0"/>
              </a:rPr>
              <a:t>“Ai nhanh – Ai đúng”.</a:t>
            </a:r>
            <a:endParaRPr lang="vi-VN" sz="2800" b="1">
              <a:solidFill>
                <a:schemeClr val="bg1"/>
              </a:solidFill>
              <a:latin typeface="UTM Avo" panose="02040603050506020204" pitchFamily="18" charset="0"/>
              <a:cs typeface="Times New Roman" panose="02020603050405020304" pitchFamily="18" charset="0"/>
            </a:endParaRPr>
          </a:p>
        </p:txBody>
      </p:sp>
      <p:pic>
        <p:nvPicPr>
          <p:cNvPr id="19" name="Picture 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554362" y="2588324"/>
            <a:ext cx="8277576" cy="2148231"/>
          </a:xfrm>
          <a:prstGeom prst="rect">
            <a:avLst/>
          </a:prstGeom>
        </p:spPr>
      </p:pic>
      <p:sp>
        <p:nvSpPr>
          <p:cNvPr id="18" name="Rectangle 17"/>
          <p:cNvSpPr/>
          <p:nvPr/>
        </p:nvSpPr>
        <p:spPr>
          <a:xfrm>
            <a:off x="4188542" y="3026604"/>
            <a:ext cx="6931742" cy="1143070"/>
          </a:xfrm>
          <a:prstGeom prst="rect">
            <a:avLst/>
          </a:prstGeom>
        </p:spPr>
        <p:txBody>
          <a:bodyPr wrap="square">
            <a:spAutoFit/>
          </a:bodyPr>
          <a:lstStyle/>
          <a:p>
            <a:pPr algn="ctr" defTabSz="342900">
              <a:lnSpc>
                <a:spcPct val="150000"/>
              </a:lnSpc>
            </a:pPr>
            <a:r>
              <a:rPr lang="en-US" sz="2400" b="1">
                <a:latin typeface="UTM Avo" panose="02040603050506020204" pitchFamily="18" charset="0"/>
                <a:cs typeface="Times New Roman" panose="02020603050405020304" pitchFamily="18" charset="0"/>
              </a:rPr>
              <a:t>Hãy kể lại những gì em đã xem trên Internet.Những nội dung đó thuộc dạng thông tin nào ?</a:t>
            </a:r>
            <a:endParaRPr lang="vi-VN" sz="2400" b="1">
              <a:latin typeface="UTM Avo" panose="02040603050506020204" pitchFamily="18" charset="0"/>
              <a:cs typeface="Times New Roman" panose="02020603050405020304" pitchFamily="18" charset="0"/>
            </a:endParaRPr>
          </a:p>
        </p:txBody>
      </p:sp>
      <p:pic>
        <p:nvPicPr>
          <p:cNvPr id="11" name="Picture 10"/>
          <p:cNvPicPr>
            <a:picLocks noChangeAspect="1"/>
          </p:cNvPicPr>
          <p:nvPr/>
        </p:nvPicPr>
        <p:blipFill>
          <a:blip r:embed="rId9"/>
          <a:stretch>
            <a:fillRect/>
          </a:stretch>
        </p:blipFill>
        <p:spPr>
          <a:xfrm>
            <a:off x="11358550" y="1360826"/>
            <a:ext cx="504202" cy="44511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par>
                                <p:cTn id="17" presetID="53" presetClass="entr" presetSubtype="16"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par>
                                <p:cTn id="22" presetID="42"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8540" y="283918"/>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Xem thông tin trên trang Web</a:t>
            </a:r>
            <a:endParaRPr lang="vi-VN" sz="2800" b="1">
              <a:solidFill>
                <a:srgbClr val="F03C69"/>
              </a:solidFill>
              <a:cs typeface="Times New Roman" panose="02020603050405020304" pitchFamily="18" charset="0"/>
            </a:endParaRPr>
          </a:p>
        </p:txBody>
      </p:sp>
      <p:sp>
        <p:nvSpPr>
          <p:cNvPr id="10" name="Rectangle 9"/>
          <p:cNvSpPr/>
          <p:nvPr/>
        </p:nvSpPr>
        <p:spPr>
          <a:xfrm>
            <a:off x="3379791" y="1086631"/>
            <a:ext cx="7173355" cy="671851"/>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Thông tin trên trang web</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11" name="Rectangle 10"/>
          <p:cNvSpPr/>
          <p:nvPr/>
        </p:nvSpPr>
        <p:spPr>
          <a:xfrm>
            <a:off x="932682" y="1844146"/>
            <a:ext cx="9205758" cy="1143070"/>
          </a:xfrm>
          <a:prstGeom prst="rect">
            <a:avLst/>
          </a:prstGeom>
        </p:spPr>
        <p:txBody>
          <a:bodyPr wrap="square">
            <a:spAutoFit/>
          </a:bodyPr>
          <a:lstStyle/>
          <a:p>
            <a:pPr defTabSz="342900">
              <a:lnSpc>
                <a:spcPct val="150000"/>
              </a:lnSpc>
            </a:pPr>
            <a:r>
              <a:rPr lang="en-US" sz="2400">
                <a:latin typeface="UTM Avo" panose="02040603050506020204" pitchFamily="18" charset="0"/>
                <a:cs typeface="Times New Roman" panose="02020603050405020304" pitchFamily="18" charset="0"/>
              </a:rPr>
              <a:t>Em hãy quan sát trang web ở Hình 7 và cho biết các vị trí được đánh số thể thiện thông tin thuộc dạng nào ?</a:t>
            </a:r>
            <a:endParaRPr lang="vi-VN" sz="2400">
              <a:latin typeface="UTM Avo" panose="02040603050506020204" pitchFamily="18" charset="0"/>
              <a:cs typeface="Times New Roman" panose="02020603050405020304" pitchFamily="18" charset="0"/>
            </a:endParaRPr>
          </a:p>
        </p:txBody>
      </p:sp>
      <p:grpSp>
        <p:nvGrpSpPr>
          <p:cNvPr id="24" name="Group 23"/>
          <p:cNvGrpSpPr/>
          <p:nvPr/>
        </p:nvGrpSpPr>
        <p:grpSpPr>
          <a:xfrm>
            <a:off x="522612" y="900102"/>
            <a:ext cx="2898644" cy="880803"/>
            <a:chOff x="522612" y="900102"/>
            <a:chExt cx="2898644" cy="880803"/>
          </a:xfrm>
        </p:grpSpPr>
        <p:grpSp>
          <p:nvGrpSpPr>
            <p:cNvPr id="4" name="Group 3"/>
            <p:cNvGrpSpPr/>
            <p:nvPr/>
          </p:nvGrpSpPr>
          <p:grpSpPr>
            <a:xfrm>
              <a:off x="522612" y="1095583"/>
              <a:ext cx="2354327" cy="661656"/>
              <a:chOff x="5906375" y="1404722"/>
              <a:chExt cx="2354327" cy="661656"/>
            </a:xfrm>
          </p:grpSpPr>
          <p:sp>
            <p:nvSpPr>
              <p:cNvPr id="8" name="Rectangle: Top Corners Rounded 7"/>
              <p:cNvSpPr/>
              <p:nvPr/>
            </p:nvSpPr>
            <p:spPr>
              <a:xfrm>
                <a:off x="5962361"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9" name="Rectangle 8"/>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20" name="Group 19"/>
            <p:cNvGrpSpPr/>
            <p:nvPr/>
          </p:nvGrpSpPr>
          <p:grpSpPr>
            <a:xfrm rot="20419193">
              <a:off x="2468303" y="900102"/>
              <a:ext cx="952953" cy="880803"/>
              <a:chOff x="8974078" y="279854"/>
              <a:chExt cx="3397172" cy="3224225"/>
            </a:xfrm>
          </p:grpSpPr>
          <p:pic>
            <p:nvPicPr>
              <p:cNvPr id="21" name="Picture 5"/>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8974078" y="279854"/>
                <a:ext cx="3397172" cy="3224225"/>
              </a:xfrm>
              <a:prstGeom prst="rect">
                <a:avLst/>
              </a:prstGeom>
            </p:spPr>
          </p:pic>
          <p:pic>
            <p:nvPicPr>
              <p:cNvPr id="22"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202151" y="542910"/>
                <a:ext cx="2916628" cy="2768146"/>
              </a:xfrm>
              <a:prstGeom prst="rect">
                <a:avLst/>
              </a:prstGeom>
            </p:spPr>
          </p:pic>
        </p:grpSp>
        <p:sp>
          <p:nvSpPr>
            <p:cNvPr id="23" name="Rectangle 22"/>
            <p:cNvSpPr/>
            <p:nvPr/>
          </p:nvSpPr>
          <p:spPr>
            <a:xfrm>
              <a:off x="2773689"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pic>
        <p:nvPicPr>
          <p:cNvPr id="5" name="Picture 4" descr="Graphical user interface, website&#10;&#10;Description automatically generate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5921" y="2987216"/>
            <a:ext cx="9205758" cy="340673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fill="hold"/>
                                        <p:tgtEl>
                                          <p:spTgt spid="24"/>
                                        </p:tgtEl>
                                        <p:attrNameLst>
                                          <p:attrName>ppt_x</p:attrName>
                                        </p:attrNameLst>
                                      </p:cBhvr>
                                      <p:tavLst>
                                        <p:tav tm="0">
                                          <p:val>
                                            <p:strVal val="0-#ppt_w/2"/>
                                          </p:val>
                                        </p:tav>
                                        <p:tav tm="100000">
                                          <p:val>
                                            <p:strVal val="#ppt_x"/>
                                          </p:val>
                                        </p:tav>
                                      </p:tavLst>
                                    </p:anim>
                                    <p:anim calcmode="lin" valueType="num">
                                      <p:cBhvr additive="base">
                                        <p:cTn id="17" dur="500" fill="hold"/>
                                        <p:tgtEl>
                                          <p:spTgt spid="24"/>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14" presetClass="entr" presetSubtype="1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415718" y="475747"/>
            <a:ext cx="891617" cy="830652"/>
          </a:xfrm>
          <a:prstGeom prst="rect">
            <a:avLst/>
          </a:prstGeom>
        </p:spPr>
      </p:pic>
      <p:sp>
        <p:nvSpPr>
          <p:cNvPr id="6" name="Rectangle 5"/>
          <p:cNvSpPr/>
          <p:nvPr/>
        </p:nvSpPr>
        <p:spPr>
          <a:xfrm>
            <a:off x="1307334" y="503613"/>
            <a:ext cx="10019426" cy="1429622"/>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Em đã biết ba dạng thông tin thường gặp là chữ, hình ảnh và âm thanh.Trên trang web, thông tin được thể hiện rất đa dạng, có thể là kết hợpcủa các dạng thông tin trên như video. Các loại thông tin phổ biến trên trang web gồm: văn bản, hình ảnh, video,...</a:t>
            </a:r>
            <a:endParaRPr lang="vi-VN" sz="2000" dirty="0">
              <a:latin typeface="UTM Avo" panose="02040603050506020204" pitchFamily="18" charset="0"/>
              <a:cs typeface="Times New Roman" panose="02020603050405020304" pitchFamily="18" charset="0"/>
            </a:endParaRPr>
          </a:p>
        </p:txBody>
      </p:sp>
      <p:sp>
        <p:nvSpPr>
          <p:cNvPr id="7" name="Rectangle 6"/>
          <p:cNvSpPr/>
          <p:nvPr/>
        </p:nvSpPr>
        <p:spPr>
          <a:xfrm>
            <a:off x="1307333" y="1952925"/>
            <a:ext cx="10689817" cy="1429622"/>
          </a:xfrm>
          <a:prstGeom prst="rect">
            <a:avLst/>
          </a:prstGeom>
        </p:spPr>
        <p:txBody>
          <a:bodyPr wrap="square">
            <a:spAutoFit/>
          </a:bodyPr>
          <a:lstStyle/>
          <a:p>
            <a:pPr defTabSz="342900">
              <a:lnSpc>
                <a:spcPct val="150000"/>
              </a:lnSpc>
            </a:pPr>
            <a:r>
              <a:rPr lang="en-US" sz="2000" dirty="0" err="1">
                <a:latin typeface="UTM Avo" panose="02040603050506020204" pitchFamily="18" charset="0"/>
                <a:cs typeface="Times New Roman" panose="02020603050405020304" pitchFamily="18" charset="0"/>
              </a:rPr>
              <a:t>Trên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trang</a:t>
            </a:r>
            <a:r>
              <a:rPr lang="en-US" sz="2000" dirty="0">
                <a:latin typeface="UTM Avo" panose="02040603050506020204" pitchFamily="18" charset="0"/>
                <a:cs typeface="Times New Roman" panose="02020603050405020304" pitchFamily="18" charset="0"/>
              </a:rPr>
              <a:t> web, </a:t>
            </a:r>
            <a:r>
              <a:rPr lang="en-US" sz="2000" dirty="0" err="1">
                <a:latin typeface="UTM Avo" panose="02040603050506020204" pitchFamily="18" charset="0"/>
                <a:cs typeface="Times New Roman" panose="02020603050405020304" pitchFamily="18" charset="0"/>
              </a:rPr>
              <a:t>còn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có</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những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vị</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trí</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khi</a:t>
            </a:r>
            <a:r>
              <a:rPr lang="en-US" sz="2000" dirty="0">
                <a:latin typeface="UTM Avo" panose="02040603050506020204" pitchFamily="18" charset="0"/>
                <a:cs typeface="Times New Roman" panose="02020603050405020304" pitchFamily="18" charset="0"/>
              </a:rPr>
              <a:t> con </a:t>
            </a:r>
            <a:r>
              <a:rPr lang="en-US" sz="2000" dirty="0" err="1">
                <a:latin typeface="UTM Avo" panose="02040603050506020204" pitchFamily="18" charset="0"/>
                <a:cs typeface="Times New Roman" panose="02020603050405020304" pitchFamily="18" charset="0"/>
              </a:rPr>
              <a:t>trỏ</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chuột</a:t>
            </a:r>
            <a:r>
              <a:rPr lang="en-US" sz="2000" dirty="0">
                <a:latin typeface="UTM Avo" panose="02040603050506020204" pitchFamily="18" charset="0"/>
                <a:cs typeface="Times New Roman" panose="02020603050405020304" pitchFamily="18" charset="0"/>
              </a:rPr>
              <a:t> ở </a:t>
            </a:r>
            <a:r>
              <a:rPr lang="en-US" sz="2000" dirty="0" err="1">
                <a:latin typeface="UTM Avo" panose="02040603050506020204" pitchFamily="18" charset="0"/>
                <a:cs typeface="Times New Roman" panose="02020603050405020304" pitchFamily="18" charset="0"/>
              </a:rPr>
              <a:t>vị</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trí</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đó</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sẽ</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có</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hình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Đó</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những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vị</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trí</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chứa</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siêu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liên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kết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Khi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nháy</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chuột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vào</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đó</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thì</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sẽ</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mở</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một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trang</a:t>
            </a:r>
            <a:r>
              <a:rPr lang="en-US" sz="2000" dirty="0">
                <a:latin typeface="UTM Avo" panose="02040603050506020204" pitchFamily="18" charset="0"/>
                <a:cs typeface="Times New Roman" panose="02020603050405020304" pitchFamily="18" charset="0"/>
              </a:rPr>
              <a:t> web </a:t>
            </a:r>
            <a:r>
              <a:rPr lang="en-US" sz="2000" dirty="0" err="1">
                <a:latin typeface="UTM Avo" panose="02040603050506020204" pitchFamily="18" charset="0"/>
                <a:cs typeface="Times New Roman" panose="02020603050405020304" pitchFamily="18" charset="0"/>
              </a:rPr>
              <a:t>khác</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hoặc</a:t>
            </a:r>
            <a:r>
              <a:rPr lang="en-US" sz="2000" dirty="0">
                <a:latin typeface="UTM Avo" panose="02040603050506020204" pitchFamily="18" charset="0"/>
                <a:cs typeface="Times New Roman" panose="02020603050405020304" pitchFamily="18" charset="0"/>
              </a:rPr>
              <a:t> di </a:t>
            </a:r>
            <a:r>
              <a:rPr lang="en-US" sz="2000" dirty="0" err="1">
                <a:latin typeface="UTM Avo" panose="02040603050506020204" pitchFamily="18" charset="0"/>
                <a:cs typeface="Times New Roman" panose="02020603050405020304" pitchFamily="18" charset="0"/>
              </a:rPr>
              <a:t>chuyển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đến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một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vị</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trí</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khác</a:t>
            </a:r>
            <a:r>
              <a:rPr lang="en-US" sz="2000"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sp>
        <p:nvSpPr>
          <p:cNvPr id="8" name="Rectangle 7"/>
          <p:cNvSpPr/>
          <p:nvPr/>
        </p:nvSpPr>
        <p:spPr>
          <a:xfrm>
            <a:off x="1307333" y="3328581"/>
            <a:ext cx="10689817" cy="967957"/>
          </a:xfrm>
          <a:prstGeom prst="rect">
            <a:avLst/>
          </a:prstGeom>
        </p:spPr>
        <p:txBody>
          <a:bodyPr wrap="square">
            <a:spAutoFit/>
          </a:bodyPr>
          <a:lstStyle/>
          <a:p>
            <a:pPr defTabSz="342900">
              <a:lnSpc>
                <a:spcPct val="150000"/>
              </a:lnSpc>
            </a:pPr>
            <a:r>
              <a:rPr lang="en-US" sz="2000" dirty="0" err="1">
                <a:latin typeface="UTM Avo" panose="02040603050506020204" pitchFamily="18" charset="0"/>
                <a:cs typeface="Times New Roman" panose="02020603050405020304" pitchFamily="18" charset="0"/>
              </a:rPr>
              <a:t>Văn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bản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chứa</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các</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loại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thông</a:t>
            </a:r>
            <a:r>
              <a:rPr lang="en-US" sz="2000" dirty="0">
                <a:latin typeface="UTM Avo" panose="02040603050506020204" pitchFamily="18" charset="0"/>
                <a:cs typeface="Times New Roman" panose="02020603050405020304" pitchFamily="18" charset="0"/>
              </a:rPr>
              <a:t> tin </a:t>
            </a:r>
            <a:r>
              <a:rPr lang="en-US" sz="2000" dirty="0" err="1">
                <a:latin typeface="UTM Avo" panose="02040603050506020204" pitchFamily="18" charset="0"/>
                <a:cs typeface="Times New Roman" panose="02020603050405020304" pitchFamily="18" charset="0"/>
              </a:rPr>
              <a:t>văn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bản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hình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ảnh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âm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thanh</a:t>
            </a:r>
            <a:r>
              <a:rPr lang="en-US" sz="2000" dirty="0">
                <a:latin typeface="UTM Avo" panose="02040603050506020204" pitchFamily="18" charset="0"/>
                <a:cs typeface="Times New Roman" panose="02020603050405020304" pitchFamily="18" charset="0"/>
              </a:rPr>
              <a:t>, video </a:t>
            </a:r>
            <a:r>
              <a:rPr lang="en-US" sz="2000" dirty="0" err="1">
                <a:latin typeface="UTM Avo" panose="02040603050506020204" pitchFamily="18" charset="0"/>
                <a:cs typeface="Times New Roman" panose="02020603050405020304" pitchFamily="18" charset="0"/>
              </a:rPr>
              <a:t>và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siêu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liên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kết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gọi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siêu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bản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Trang</a:t>
            </a:r>
            <a:r>
              <a:rPr lang="en-US" sz="2000" dirty="0">
                <a:latin typeface="UTM Avo" panose="02040603050506020204" pitchFamily="18" charset="0"/>
                <a:cs typeface="Times New Roman" panose="02020603050405020304" pitchFamily="18" charset="0"/>
              </a:rPr>
              <a:t> web </a:t>
            </a:r>
            <a:r>
              <a:rPr lang="en-US" sz="2000" dirty="0" err="1">
                <a:latin typeface="UTM Avo" panose="02040603050506020204" pitchFamily="18" charset="0"/>
                <a:cs typeface="Times New Roman" panose="02020603050405020304" pitchFamily="18" charset="0"/>
              </a:rPr>
              <a:t>là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siêu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bản</a:t>
            </a:r>
            <a:r>
              <a:rPr lang="en-US" sz="2000"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grpSp>
        <p:nvGrpSpPr>
          <p:cNvPr id="10" name="Group 9"/>
          <p:cNvGrpSpPr/>
          <p:nvPr/>
        </p:nvGrpSpPr>
        <p:grpSpPr>
          <a:xfrm>
            <a:off x="1209797" y="4523219"/>
            <a:ext cx="9178769" cy="1951609"/>
            <a:chOff x="1329714" y="458216"/>
            <a:chExt cx="8812810" cy="1951609"/>
          </a:xfrm>
        </p:grpSpPr>
        <p:grpSp>
          <p:nvGrpSpPr>
            <p:cNvPr id="12" name="Group 11"/>
            <p:cNvGrpSpPr/>
            <p:nvPr/>
          </p:nvGrpSpPr>
          <p:grpSpPr>
            <a:xfrm>
              <a:off x="1925021" y="911578"/>
              <a:ext cx="8217503" cy="1498247"/>
              <a:chOff x="2572721" y="934090"/>
              <a:chExt cx="7392824" cy="2210326"/>
            </a:xfrm>
          </p:grpSpPr>
          <p:sp>
            <p:nvSpPr>
              <p:cNvPr id="14" name="Rectangle: Rounded Corners 13"/>
              <p:cNvSpPr/>
              <p:nvPr/>
            </p:nvSpPr>
            <p:spPr>
              <a:xfrm>
                <a:off x="2659224" y="1054359"/>
                <a:ext cx="7306321"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p:cNvSpPr/>
              <p:nvPr/>
            </p:nvSpPr>
            <p:spPr>
              <a:xfrm>
                <a:off x="2572721" y="934090"/>
                <a:ext cx="7306322"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329714" y="458216"/>
              <a:ext cx="998307" cy="883997"/>
            </a:xfrm>
            <a:prstGeom prst="rect">
              <a:avLst/>
            </a:prstGeom>
          </p:spPr>
        </p:pic>
      </p:grpSp>
      <p:sp>
        <p:nvSpPr>
          <p:cNvPr id="18" name="Rectangle 17"/>
          <p:cNvSpPr/>
          <p:nvPr/>
        </p:nvSpPr>
        <p:spPr>
          <a:xfrm>
            <a:off x="2071855" y="5077794"/>
            <a:ext cx="8414248" cy="1141146"/>
          </a:xfrm>
          <a:prstGeom prst="rect">
            <a:avLst/>
          </a:prstGeom>
        </p:spPr>
        <p:txBody>
          <a:bodyPr wrap="square">
            <a:spAutoFit/>
          </a:bodyPr>
          <a:lstStyle/>
          <a:p>
            <a:pPr defTabSz="342900">
              <a:lnSpc>
                <a:spcPct val="150000"/>
              </a:lnSpc>
            </a:pPr>
            <a:r>
              <a:rPr lang="vi-VN" altLang="vi-VN" sz="2400" b="1">
                <a:solidFill>
                  <a:srgbClr val="F03C69"/>
                </a:solidFill>
                <a:latin typeface="UTM Avo" panose="02040603050506020204"/>
                <a:cs typeface="Times New Roman" panose="02020603050405020304" pitchFamily="18" charset="0"/>
              </a:rPr>
              <a:t>Trên trang web thường có các</a:t>
            </a:r>
            <a:r>
              <a:rPr lang="en-US" altLang="vi-VN" sz="2400" b="1">
                <a:solidFill>
                  <a:srgbClr val="F03C69"/>
                </a:solidFill>
                <a:latin typeface="UTM Avo" panose="02040603050506020204"/>
                <a:cs typeface="Times New Roman" panose="02020603050405020304" pitchFamily="18" charset="0"/>
              </a:rPr>
              <a:t> </a:t>
            </a:r>
            <a:r>
              <a:rPr lang="vi-VN" altLang="vi-VN" sz="2400" b="1">
                <a:solidFill>
                  <a:srgbClr val="F03C69"/>
                </a:solidFill>
                <a:latin typeface="UTM Avo" panose="02040603050506020204"/>
                <a:cs typeface="Times New Roman" panose="02020603050405020304" pitchFamily="18" charset="0"/>
              </a:rPr>
              <a:t>loại thông tin: Văn bản, hình</a:t>
            </a:r>
            <a:r>
              <a:rPr lang="en-US" altLang="vi-VN" sz="2400" b="1">
                <a:solidFill>
                  <a:srgbClr val="F03C69"/>
                </a:solidFill>
                <a:latin typeface="UTM Avo" panose="02040603050506020204"/>
                <a:cs typeface="Times New Roman" panose="02020603050405020304" pitchFamily="18" charset="0"/>
              </a:rPr>
              <a:t> </a:t>
            </a:r>
            <a:r>
              <a:rPr lang="vi-VN" altLang="vi-VN" sz="2400" b="1">
                <a:solidFill>
                  <a:srgbClr val="F03C69"/>
                </a:solidFill>
                <a:latin typeface="UTM Avo" panose="02040603050506020204"/>
                <a:cs typeface="Times New Roman" panose="02020603050405020304" pitchFamily="18" charset="0"/>
              </a:rPr>
              <a:t>ảnh, âm thanh, video và siêu liên kết.</a:t>
            </a:r>
            <a:r>
              <a:rPr lang="vi-VN" sz="2400" b="1">
                <a:solidFill>
                  <a:srgbClr val="F03C69"/>
                </a:solidFill>
                <a:latin typeface="Times New Roman" panose="02020603050405020304" pitchFamily="18" charset="0"/>
                <a:cs typeface="Times New Roman" panose="02020603050405020304" pitchFamily="18" charset="0"/>
              </a:rPr>
              <a:t>.</a:t>
            </a:r>
            <a:endParaRPr lang="vi-VN" sz="2400" b="1">
              <a:solidFill>
                <a:srgbClr val="F03C69"/>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3427" y="566317"/>
            <a:ext cx="7958060" cy="589072"/>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1. Trên trang web có các loại thông tin nào?</a:t>
            </a:r>
            <a:endParaRPr lang="vi-VN" sz="2400" b="1">
              <a:latin typeface="UTM Avo" panose="02040603050506020204" pitchFamily="18" charset="0"/>
              <a:cs typeface="Times New Roman" panose="02020603050405020304" pitchFamily="18" charset="0"/>
            </a:endParaRPr>
          </a:p>
        </p:txBody>
      </p:sp>
      <p:pic>
        <p:nvPicPr>
          <p:cNvPr id="4" name="Picture 3"/>
          <p:cNvPicPr>
            <a:picLocks noChangeAspect="1"/>
          </p:cNvPicPr>
          <p:nvPr/>
        </p:nvPicPr>
        <p:blipFill>
          <a:blip r:embed="rId1"/>
          <a:stretch>
            <a:fillRect/>
          </a:stretch>
        </p:blipFill>
        <p:spPr>
          <a:xfrm>
            <a:off x="350362" y="366329"/>
            <a:ext cx="983065" cy="967824"/>
          </a:xfrm>
          <a:prstGeom prst="rect">
            <a:avLst/>
          </a:prstGeom>
        </p:spPr>
      </p:pic>
      <p:sp>
        <p:nvSpPr>
          <p:cNvPr id="5" name="Rectangle 4"/>
          <p:cNvSpPr/>
          <p:nvPr/>
        </p:nvSpPr>
        <p:spPr>
          <a:xfrm>
            <a:off x="2169171" y="1189189"/>
            <a:ext cx="7310526"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A.</a:t>
            </a:r>
            <a:r>
              <a:rPr lang="en-US" sz="2400">
                <a:latin typeface="UTM Avo" panose="02040603050506020204" pitchFamily="18" charset="0"/>
                <a:cs typeface="Times New Roman" panose="02020603050405020304" pitchFamily="18" charset="0"/>
              </a:rPr>
              <a:t> Chỉ có thông tin là văn bản và hình</a:t>
            </a:r>
            <a:endParaRPr lang="vi-VN" sz="2400">
              <a:latin typeface="UTM Avo" panose="02040603050506020204" pitchFamily="18" charset="0"/>
              <a:cs typeface="Times New Roman" panose="02020603050405020304" pitchFamily="18" charset="0"/>
            </a:endParaRPr>
          </a:p>
        </p:txBody>
      </p:sp>
      <p:sp>
        <p:nvSpPr>
          <p:cNvPr id="6" name="Rectangle 5"/>
          <p:cNvSpPr/>
          <p:nvPr/>
        </p:nvSpPr>
        <p:spPr>
          <a:xfrm>
            <a:off x="2169171" y="1812061"/>
            <a:ext cx="7310526"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B. </a:t>
            </a:r>
            <a:r>
              <a:rPr lang="en-US" sz="2400">
                <a:latin typeface="UTM Avo" panose="02040603050506020204" pitchFamily="18" charset="0"/>
                <a:cs typeface="Times New Roman" panose="02020603050405020304" pitchFamily="18" charset="0"/>
              </a:rPr>
              <a:t>Chỉ có thông tin là hình ảnh và âm thanh.</a:t>
            </a:r>
            <a:endParaRPr lang="vi-VN" sz="2400">
              <a:latin typeface="UTM Avo" panose="02040603050506020204" pitchFamily="18" charset="0"/>
              <a:cs typeface="Times New Roman" panose="02020603050405020304" pitchFamily="18" charset="0"/>
            </a:endParaRPr>
          </a:p>
        </p:txBody>
      </p:sp>
      <p:sp>
        <p:nvSpPr>
          <p:cNvPr id="7" name="Rectangle 6"/>
          <p:cNvSpPr/>
          <p:nvPr/>
        </p:nvSpPr>
        <p:spPr>
          <a:xfrm>
            <a:off x="2169171" y="2431840"/>
            <a:ext cx="7310526"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C. </a:t>
            </a:r>
            <a:r>
              <a:rPr lang="en-US" sz="2400">
                <a:latin typeface="UTM Avo" panose="02040603050506020204" pitchFamily="18" charset="0"/>
                <a:cs typeface="Times New Roman" panose="02020603050405020304" pitchFamily="18" charset="0"/>
              </a:rPr>
              <a:t>Chỉ có thông tin là video.</a:t>
            </a:r>
            <a:endParaRPr lang="vi-VN" sz="2400">
              <a:latin typeface="UTM Avo" panose="02040603050506020204" pitchFamily="18" charset="0"/>
              <a:cs typeface="Times New Roman" panose="02020603050405020304" pitchFamily="18" charset="0"/>
            </a:endParaRPr>
          </a:p>
        </p:txBody>
      </p:sp>
      <p:sp>
        <p:nvSpPr>
          <p:cNvPr id="8" name="Rectangle 7"/>
          <p:cNvSpPr/>
          <p:nvPr/>
        </p:nvSpPr>
        <p:spPr>
          <a:xfrm>
            <a:off x="1333427" y="4084085"/>
            <a:ext cx="10406292" cy="1143070"/>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2. </a:t>
            </a:r>
            <a:r>
              <a:rPr lang="vi-VN" sz="2400" b="1">
                <a:latin typeface="UTM Avo" panose="02040603050506020204" pitchFamily="18" charset="0"/>
                <a:cs typeface="Times New Roman" panose="02020603050405020304" pitchFamily="18" charset="0"/>
              </a:rPr>
              <a:t>Sau đây là hình ảnh khi đưa con trỏ chuột đến một số vị trí trên trang web, em hãy cho biết mục nào có chứa siêu liên kết?</a:t>
            </a:r>
            <a:endParaRPr lang="vi-VN" sz="2400" b="1">
              <a:latin typeface="UTM Avo" panose="02040603050506020204" pitchFamily="18" charset="0"/>
              <a:cs typeface="Times New Roman" panose="02020603050405020304" pitchFamily="18" charset="0"/>
            </a:endParaRPr>
          </a:p>
        </p:txBody>
      </p:sp>
      <p:sp>
        <p:nvSpPr>
          <p:cNvPr id="9" name="Rectangle 8"/>
          <p:cNvSpPr/>
          <p:nvPr/>
        </p:nvSpPr>
        <p:spPr>
          <a:xfrm>
            <a:off x="2148389" y="5417570"/>
            <a:ext cx="2127526"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A. </a:t>
            </a:r>
            <a:endParaRPr lang="vi-VN" sz="2400">
              <a:latin typeface="UTM Avo" panose="02040603050506020204" pitchFamily="18" charset="0"/>
              <a:cs typeface="Times New Roman" panose="02020603050405020304" pitchFamily="18" charset="0"/>
            </a:endParaRPr>
          </a:p>
        </p:txBody>
      </p:sp>
      <p:sp>
        <p:nvSpPr>
          <p:cNvPr id="10" name="Rectangle 9"/>
          <p:cNvSpPr/>
          <p:nvPr/>
        </p:nvSpPr>
        <p:spPr>
          <a:xfrm>
            <a:off x="8362275" y="5411769"/>
            <a:ext cx="2127526"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C. </a:t>
            </a:r>
            <a:endParaRPr lang="vi-VN" sz="2400">
              <a:latin typeface="UTM Avo" panose="02040603050506020204" pitchFamily="18" charset="0"/>
              <a:cs typeface="Times New Roman" panose="02020603050405020304" pitchFamily="18" charset="0"/>
            </a:endParaRPr>
          </a:p>
        </p:txBody>
      </p:sp>
      <p:sp>
        <p:nvSpPr>
          <p:cNvPr id="11" name="Rectangle 10"/>
          <p:cNvSpPr/>
          <p:nvPr/>
        </p:nvSpPr>
        <p:spPr>
          <a:xfrm>
            <a:off x="5312457" y="5464619"/>
            <a:ext cx="2127526"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B. </a:t>
            </a:r>
            <a:endParaRPr lang="vi-VN" sz="2400">
              <a:latin typeface="UTM Avo" panose="02040603050506020204" pitchFamily="18" charset="0"/>
              <a:cs typeface="Times New Roman" panose="02020603050405020304" pitchFamily="18" charset="0"/>
            </a:endParaRPr>
          </a:p>
        </p:txBody>
      </p:sp>
      <p:pic>
        <p:nvPicPr>
          <p:cNvPr id="12" name="Picture 11" descr="A picture containing text, electronics, computer&#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2888" y="815731"/>
            <a:ext cx="2208069" cy="2176969"/>
          </a:xfrm>
          <a:prstGeom prst="rect">
            <a:avLst/>
          </a:prstGeom>
        </p:spPr>
      </p:pic>
      <p:sp>
        <p:nvSpPr>
          <p:cNvPr id="13" name="Oval 12"/>
          <p:cNvSpPr/>
          <p:nvPr/>
        </p:nvSpPr>
        <p:spPr>
          <a:xfrm>
            <a:off x="2148389" y="3175260"/>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 name="Oval 13"/>
          <p:cNvSpPr/>
          <p:nvPr/>
        </p:nvSpPr>
        <p:spPr>
          <a:xfrm>
            <a:off x="2113930" y="5545142"/>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 name="Rectangle 1"/>
          <p:cNvSpPr/>
          <p:nvPr/>
        </p:nvSpPr>
        <p:spPr>
          <a:xfrm>
            <a:off x="2188836" y="3050186"/>
            <a:ext cx="7310526" cy="114307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D. </a:t>
            </a:r>
            <a:r>
              <a:rPr lang="en-US" sz="2400">
                <a:latin typeface="UTM Avo" panose="02040603050506020204" pitchFamily="18" charset="0"/>
                <a:cs typeface="Times New Roman" panose="02020603050405020304" pitchFamily="18" charset="0"/>
              </a:rPr>
              <a:t>Có các thông tin là văn bản, hình ảnh, âm thanh, video và siêu liên kết</a:t>
            </a:r>
            <a:endParaRPr lang="vi-VN" sz="2400">
              <a:latin typeface="UTM Avo" panose="02040603050506020204" pitchFamily="18" charset="0"/>
              <a:cs typeface="Times New Roman" panose="02020603050405020304" pitchFamily="18" charset="0"/>
            </a:endParaRPr>
          </a:p>
        </p:txBody>
      </p:sp>
      <p:pic>
        <p:nvPicPr>
          <p:cNvPr id="16" name="Picture 15" descr="Text&#10;&#10;Description automatically generated with medium confiden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5787" y="5411769"/>
            <a:ext cx="1256278" cy="952437"/>
          </a:xfrm>
          <a:prstGeom prst="rect">
            <a:avLst/>
          </a:prstGeom>
        </p:spPr>
      </p:pic>
      <p:pic>
        <p:nvPicPr>
          <p:cNvPr id="18" name="Picture 17" descr="Graphical user interface&#10;&#10;Description automatically generat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0956" y="5410782"/>
            <a:ext cx="1256278" cy="1128652"/>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28152" y="5417570"/>
            <a:ext cx="1696108" cy="7970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par>
                                <p:cTn id="40" presetID="10" presetClass="entr" presetSubtype="0"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par>
                                <p:cTn id="43" presetID="10"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500"/>
                                        <p:tgtEl>
                                          <p:spTgt spid="10"/>
                                        </p:tgtEl>
                                      </p:cBhvr>
                                    </p:animEffect>
                                  </p:childTnLst>
                                </p:cTn>
                              </p:par>
                              <p:par>
                                <p:cTn id="52" presetID="10" presetClass="entr" presetSubtype="0" fill="hold"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P spid="11" grpId="0"/>
      <p:bldP spid="13" grpId="0" animBg="1"/>
      <p:bldP spid="14"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3894" y="283918"/>
            <a:ext cx="9281551"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Tác hại khi TRUY CẬP VÀO TRANG WEB Không phù hợp</a:t>
            </a:r>
            <a:endParaRPr lang="vi-VN" sz="2800" b="1">
              <a:solidFill>
                <a:srgbClr val="F03C69"/>
              </a:solidFill>
              <a:cs typeface="Times New Roman" panose="02020603050405020304" pitchFamily="18" charset="0"/>
            </a:endParaRPr>
          </a:p>
        </p:txBody>
      </p:sp>
      <p:sp>
        <p:nvSpPr>
          <p:cNvPr id="10" name="Rectangle 9"/>
          <p:cNvSpPr/>
          <p:nvPr/>
        </p:nvSpPr>
        <p:spPr>
          <a:xfrm>
            <a:off x="3379791" y="1105048"/>
            <a:ext cx="8041932" cy="671851"/>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An gặp rắc rối gì ?</a:t>
            </a:r>
            <a:endParaRPr lang="en-US" sz="2800" b="1">
              <a:solidFill>
                <a:srgbClr val="7FC354"/>
              </a:solidFill>
              <a:latin typeface="SVN-Androgyne" panose="02040603050506020204" pitchFamily="18" charset="0"/>
              <a:cs typeface="Times New Roman" panose="02020603050405020304" pitchFamily="18" charset="0"/>
            </a:endParaRPr>
          </a:p>
        </p:txBody>
      </p:sp>
      <p:sp>
        <p:nvSpPr>
          <p:cNvPr id="11" name="Rectangle 10"/>
          <p:cNvSpPr/>
          <p:nvPr/>
        </p:nvSpPr>
        <p:spPr>
          <a:xfrm>
            <a:off x="674437" y="1915643"/>
            <a:ext cx="3912311" cy="2352952"/>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Trong khi truy cập Internet, bạn An vô tình vào một trang web trò chuyện không phù hợp. Em hãy quan sát Hình 8 và cho biết bạn An đã gặp rắc rối gì?</a:t>
            </a:r>
            <a:endParaRPr lang="vi-VN" sz="2000">
              <a:latin typeface="UTM Avo" panose="02040603050506020204" pitchFamily="18" charset="0"/>
              <a:cs typeface="Times New Roman" panose="02020603050405020304" pitchFamily="18" charset="0"/>
            </a:endParaRPr>
          </a:p>
        </p:txBody>
      </p:sp>
      <p:grpSp>
        <p:nvGrpSpPr>
          <p:cNvPr id="24" name="Group 23"/>
          <p:cNvGrpSpPr/>
          <p:nvPr/>
        </p:nvGrpSpPr>
        <p:grpSpPr>
          <a:xfrm>
            <a:off x="522612" y="900102"/>
            <a:ext cx="2898644" cy="880803"/>
            <a:chOff x="522612" y="900102"/>
            <a:chExt cx="2898644" cy="880803"/>
          </a:xfrm>
        </p:grpSpPr>
        <p:grpSp>
          <p:nvGrpSpPr>
            <p:cNvPr id="4" name="Group 3"/>
            <p:cNvGrpSpPr/>
            <p:nvPr/>
          </p:nvGrpSpPr>
          <p:grpSpPr>
            <a:xfrm>
              <a:off x="522612" y="1095583"/>
              <a:ext cx="2354327" cy="661656"/>
              <a:chOff x="5906375" y="1404722"/>
              <a:chExt cx="2354327" cy="661656"/>
            </a:xfrm>
          </p:grpSpPr>
          <p:sp>
            <p:nvSpPr>
              <p:cNvPr id="8" name="Rectangle: Top Corners Rounded 7"/>
              <p:cNvSpPr/>
              <p:nvPr/>
            </p:nvSpPr>
            <p:spPr>
              <a:xfrm>
                <a:off x="5962361"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9" name="Rectangle 8"/>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20" name="Group 19"/>
            <p:cNvGrpSpPr/>
            <p:nvPr/>
          </p:nvGrpSpPr>
          <p:grpSpPr>
            <a:xfrm rot="20419193">
              <a:off x="2468303" y="900102"/>
              <a:ext cx="952953" cy="880803"/>
              <a:chOff x="8974078" y="279854"/>
              <a:chExt cx="3397172" cy="3224225"/>
            </a:xfrm>
          </p:grpSpPr>
          <p:pic>
            <p:nvPicPr>
              <p:cNvPr id="21" name="Picture 5"/>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8974078" y="279854"/>
                <a:ext cx="3397172" cy="3224225"/>
              </a:xfrm>
              <a:prstGeom prst="rect">
                <a:avLst/>
              </a:prstGeom>
            </p:spPr>
          </p:pic>
          <p:pic>
            <p:nvPicPr>
              <p:cNvPr id="22"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202151" y="542910"/>
                <a:ext cx="2916628" cy="2768146"/>
              </a:xfrm>
              <a:prstGeom prst="rect">
                <a:avLst/>
              </a:prstGeom>
            </p:spPr>
          </p:pic>
        </p:grpSp>
        <p:sp>
          <p:nvSpPr>
            <p:cNvPr id="23" name="Rectangle 22"/>
            <p:cNvSpPr/>
            <p:nvPr/>
          </p:nvSpPr>
          <p:spPr>
            <a:xfrm>
              <a:off x="2773689"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pic>
        <p:nvPicPr>
          <p:cNvPr id="5" name="Picture 4" descr="Text&#10;&#10;Description automatically generated with low confidenc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0961" y="1689146"/>
            <a:ext cx="5908002" cy="488493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fill="hold"/>
                                        <p:tgtEl>
                                          <p:spTgt spid="24"/>
                                        </p:tgtEl>
                                        <p:attrNameLst>
                                          <p:attrName>ppt_x</p:attrName>
                                        </p:attrNameLst>
                                      </p:cBhvr>
                                      <p:tavLst>
                                        <p:tav tm="0">
                                          <p:val>
                                            <p:strVal val="0-#ppt_w/2"/>
                                          </p:val>
                                        </p:tav>
                                        <p:tav tm="100000">
                                          <p:val>
                                            <p:strVal val="#ppt_x"/>
                                          </p:val>
                                        </p:tav>
                                      </p:tavLst>
                                    </p:anim>
                                    <p:anim calcmode="lin" valueType="num">
                                      <p:cBhvr additive="base">
                                        <p:cTn id="17" dur="500" fill="hold"/>
                                        <p:tgtEl>
                                          <p:spTgt spid="24"/>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14" presetClass="entr" presetSubtype="1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318182" y="280553"/>
            <a:ext cx="891617" cy="830652"/>
          </a:xfrm>
          <a:prstGeom prst="rect">
            <a:avLst/>
          </a:prstGeom>
        </p:spPr>
      </p:pic>
      <p:sp>
        <p:nvSpPr>
          <p:cNvPr id="4" name="Rectangle 3"/>
          <p:cNvSpPr/>
          <p:nvPr/>
        </p:nvSpPr>
        <p:spPr>
          <a:xfrm>
            <a:off x="1209799" y="392121"/>
            <a:ext cx="10567674" cy="1477328"/>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Em đã biết trên Internet không phải thông tin nào cũng phù hợp với các em, có những thông tin em chưa thể hiểu hết, có những thông tin độc hại như trò chơi bạo lực, phim ảnh có nội dung xấu,... Em không nên xem các thông tin đó, nếu cố tình xem em có thể gặp một số tác hại sau:</a:t>
            </a:r>
            <a:endParaRPr lang="vi-VN" sz="2000" dirty="0">
              <a:latin typeface="UTM Avo" panose="02040603050506020204" pitchFamily="18" charset="0"/>
              <a:cs typeface="Times New Roman" panose="02020603050405020304" pitchFamily="18" charset="0"/>
            </a:endParaRPr>
          </a:p>
        </p:txBody>
      </p:sp>
      <p:sp>
        <p:nvSpPr>
          <p:cNvPr id="5" name="Rectangle 4"/>
          <p:cNvSpPr/>
          <p:nvPr/>
        </p:nvSpPr>
        <p:spPr>
          <a:xfrm>
            <a:off x="1307334" y="1869449"/>
            <a:ext cx="6553556" cy="1295868"/>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 Có những suy nghĩ tiêu cực và lệch lạc: Xem  thông  tin  không  phù  hợp  với  lứa  tuổi khiến các em không hiểu hết hoặc hiểu một cách lệch lạc ảnh hưởng đến suy nghĩ và nhận thức của các em.</a:t>
            </a:r>
            <a:endParaRPr lang="vi-VN">
              <a:latin typeface="UTM Avo" panose="02040603050506020204" pitchFamily="18" charset="0"/>
              <a:cs typeface="Times New Roman" panose="02020603050405020304" pitchFamily="18" charset="0"/>
            </a:endParaRPr>
          </a:p>
        </p:txBody>
      </p:sp>
      <p:sp>
        <p:nvSpPr>
          <p:cNvPr id="7" name="Rectangle 6"/>
          <p:cNvSpPr/>
          <p:nvPr/>
        </p:nvSpPr>
        <p:spPr>
          <a:xfrm>
            <a:off x="1307334" y="3165317"/>
            <a:ext cx="6553556" cy="1295868"/>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 Bị lừa đảo, dụ dỗ, bắt nạt: Kẻ xấu có thể gửi các tin nhắn mạo danh, nặc danh qua các trang web để đe doạ và làm tổn thương em hoặc dụ dỗ em làm điều xấu.</a:t>
            </a:r>
            <a:endParaRPr lang="vi-VN">
              <a:latin typeface="UTM Avo" panose="02040603050506020204" pitchFamily="18" charset="0"/>
              <a:cs typeface="Times New Roman" panose="02020603050405020304" pitchFamily="18" charset="0"/>
            </a:endParaRPr>
          </a:p>
        </p:txBody>
      </p:sp>
      <p:sp>
        <p:nvSpPr>
          <p:cNvPr id="8" name="Rectangle 7"/>
          <p:cNvSpPr/>
          <p:nvPr/>
        </p:nvSpPr>
        <p:spPr>
          <a:xfrm>
            <a:off x="1307334" y="4475263"/>
            <a:ext cx="6553556" cy="1295868"/>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 Lãng phí thời gian: Cố tình truy cập vào những trang web không phù hợp lứa tuổi và không nên xem, em bị mất đi thời gian quý báu cho học tập và những hoạt động bổ ích khác.</a:t>
            </a:r>
            <a:endParaRPr lang="vi-VN">
              <a:latin typeface="UTM Avo" panose="02040603050506020204" pitchFamily="18" charset="0"/>
              <a:cs typeface="Times New Roman" panose="02020603050405020304" pitchFamily="18" charset="0"/>
            </a:endParaRPr>
          </a:p>
        </p:txBody>
      </p:sp>
      <p:pic>
        <p:nvPicPr>
          <p:cNvPr id="15" name="Picture 14" descr="A picture containing text&#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8784" y="1818372"/>
            <a:ext cx="3474720" cy="461033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 calcmode="lin" valueType="num">
                                      <p:cBhvr additive="base">
                                        <p:cTn id="24"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123807" y="3241483"/>
            <a:ext cx="9205758" cy="830997"/>
          </a:xfrm>
          <a:prstGeom prst="rect">
            <a:avLst/>
          </a:prstGeom>
        </p:spPr>
        <p:txBody>
          <a:bodyPr wrap="square">
            <a:spAutoFit/>
          </a:bodyPr>
          <a:lstStyle/>
          <a:p>
            <a:pPr defTabSz="342900"/>
            <a:r>
              <a:rPr lang="en-US" sz="2400">
                <a:latin typeface="UTM Avo" panose="02040603050506020204" pitchFamily="18" charset="0"/>
                <a:cs typeface="Times New Roman" panose="02020603050405020304" pitchFamily="18" charset="0"/>
              </a:rPr>
              <a:t> Nếu cố tình truy cập vào trang web không phù hợp và không nên xem, em có thể gặp những tác hại gì?</a:t>
            </a:r>
            <a:endParaRPr lang="vi-VN" sz="2400">
              <a:latin typeface="UTM Avo" panose="02040603050506020204" pitchFamily="18" charset="0"/>
              <a:cs typeface="Times New Roman" panose="02020603050405020304" pitchFamily="18" charset="0"/>
            </a:endParaRPr>
          </a:p>
        </p:txBody>
      </p:sp>
      <p:grpSp>
        <p:nvGrpSpPr>
          <p:cNvPr id="2" name="Group 1"/>
          <p:cNvGrpSpPr/>
          <p:nvPr/>
        </p:nvGrpSpPr>
        <p:grpSpPr>
          <a:xfrm>
            <a:off x="1329714" y="458216"/>
            <a:ext cx="9552989" cy="2431008"/>
            <a:chOff x="1329714" y="458216"/>
            <a:chExt cx="9552989" cy="2317292"/>
          </a:xfrm>
        </p:grpSpPr>
        <p:grpSp>
          <p:nvGrpSpPr>
            <p:cNvPr id="10" name="Group 9"/>
            <p:cNvGrpSpPr/>
            <p:nvPr/>
          </p:nvGrpSpPr>
          <p:grpSpPr>
            <a:xfrm>
              <a:off x="1329714" y="458216"/>
              <a:ext cx="9552989" cy="2317292"/>
              <a:chOff x="1329714" y="458216"/>
              <a:chExt cx="9552989" cy="2317292"/>
            </a:xfrm>
          </p:grpSpPr>
          <p:grpSp>
            <p:nvGrpSpPr>
              <p:cNvPr id="11" name="Group 10"/>
              <p:cNvGrpSpPr/>
              <p:nvPr/>
            </p:nvGrpSpPr>
            <p:grpSpPr>
              <a:xfrm>
                <a:off x="1925021" y="911578"/>
                <a:ext cx="8957682" cy="1863930"/>
                <a:chOff x="2572721" y="934090"/>
                <a:chExt cx="8058721" cy="2749809"/>
              </a:xfrm>
            </p:grpSpPr>
            <p:sp>
              <p:nvSpPr>
                <p:cNvPr id="13" name="Rectangle: Rounded Corners 12"/>
                <p:cNvSpPr/>
                <p:nvPr/>
              </p:nvSpPr>
              <p:spPr>
                <a:xfrm>
                  <a:off x="2659224" y="1054359"/>
                  <a:ext cx="7972218" cy="2629540"/>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p:cNvSpPr/>
                <p:nvPr/>
              </p:nvSpPr>
              <p:spPr>
                <a:xfrm>
                  <a:off x="2572721" y="934090"/>
                  <a:ext cx="7959013" cy="2749809"/>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1329714" y="458216"/>
                <a:ext cx="998307" cy="883997"/>
              </a:xfrm>
              <a:prstGeom prst="rect">
                <a:avLst/>
              </a:prstGeom>
            </p:spPr>
          </p:pic>
        </p:grpSp>
        <p:sp>
          <p:nvSpPr>
            <p:cNvPr id="16" name="Rectangle 15"/>
            <p:cNvSpPr/>
            <p:nvPr/>
          </p:nvSpPr>
          <p:spPr>
            <a:xfrm>
              <a:off x="1987775" y="1078440"/>
              <a:ext cx="8832174" cy="1697068"/>
            </a:xfrm>
            <a:prstGeom prst="rect">
              <a:avLst/>
            </a:prstGeom>
          </p:spPr>
          <p:txBody>
            <a:bodyPr wrap="square">
              <a:spAutoFit/>
            </a:bodyPr>
            <a:lstStyle/>
            <a:p>
              <a:pPr lvl="1" defTabSz="342900">
                <a:lnSpc>
                  <a:spcPct val="150000"/>
                </a:lnSpc>
              </a:pPr>
              <a:r>
                <a:rPr lang="vi-VN" sz="2400" b="1">
                  <a:solidFill>
                    <a:srgbClr val="F03C69"/>
                  </a:solidFill>
                  <a:latin typeface="UTM Avo" panose="02040603050506020204" pitchFamily="18" charset="0"/>
                  <a:cs typeface="Times New Roman" panose="02020603050405020304" pitchFamily="18" charset="0"/>
                </a:rPr>
                <a:t>Em không nên xem các trang web không phù hợp lứa tuổi vì có nguy cơ suy nghĩ lệch lạc, bị lừa đảo, dụ dỗ, bắt nạt và lãng phí thời gian.</a:t>
              </a:r>
              <a:endParaRPr lang="vi-VN" sz="2400" b="1">
                <a:solidFill>
                  <a:srgbClr val="F03C69"/>
                </a:solidFill>
                <a:latin typeface="UTM Avo" panose="02040603050506020204" pitchFamily="18" charset="0"/>
                <a:cs typeface="Times New Roman" panose="02020603050405020304" pitchFamily="18" charset="0"/>
              </a:endParaRPr>
            </a:p>
          </p:txBody>
        </p:sp>
      </p:grpSp>
      <p:pic>
        <p:nvPicPr>
          <p:cNvPr id="3" name="Picture 2"/>
          <p:cNvPicPr>
            <a:picLocks noChangeAspect="1"/>
          </p:cNvPicPr>
          <p:nvPr/>
        </p:nvPicPr>
        <p:blipFill>
          <a:blip r:embed="rId2"/>
          <a:stretch>
            <a:fillRect/>
          </a:stretch>
        </p:blipFill>
        <p:spPr>
          <a:xfrm>
            <a:off x="1181189" y="3035271"/>
            <a:ext cx="983065" cy="967824"/>
          </a:xfrm>
          <a:prstGeom prst="rect">
            <a:avLst/>
          </a:prstGeom>
        </p:spPr>
      </p:pic>
      <p:sp>
        <p:nvSpPr>
          <p:cNvPr id="5" name="Rectangle 4"/>
          <p:cNvSpPr/>
          <p:nvPr/>
        </p:nvSpPr>
        <p:spPr>
          <a:xfrm>
            <a:off x="2144589" y="4203431"/>
            <a:ext cx="7310526" cy="369332"/>
          </a:xfrm>
          <a:prstGeom prst="rect">
            <a:avLst/>
          </a:prstGeom>
        </p:spPr>
        <p:txBody>
          <a:bodyPr wrap="square">
            <a:spAutoFit/>
          </a:bodyPr>
          <a:lstStyle/>
          <a:p>
            <a:pPr defTabSz="342900"/>
            <a:r>
              <a:rPr lang="en-US" b="1">
                <a:solidFill>
                  <a:srgbClr val="7FC354"/>
                </a:solidFill>
                <a:latin typeface="UTM Avo" panose="02040603050506020204" pitchFamily="18" charset="0"/>
                <a:cs typeface="Times New Roman" panose="02020603050405020304" pitchFamily="18" charset="0"/>
              </a:rPr>
              <a:t>A.</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Em có thể bị dụ dỗ, hướng dẫn làm theo những việc không đúng.</a:t>
            </a:r>
            <a:endParaRPr lang="vi-VN">
              <a:latin typeface="UTM Avo" panose="02040603050506020204" pitchFamily="18" charset="0"/>
              <a:cs typeface="Times New Roman" panose="02020603050405020304" pitchFamily="18" charset="0"/>
            </a:endParaRPr>
          </a:p>
        </p:txBody>
      </p:sp>
      <p:sp>
        <p:nvSpPr>
          <p:cNvPr id="6" name="Rectangle 5"/>
          <p:cNvSpPr/>
          <p:nvPr/>
        </p:nvSpPr>
        <p:spPr>
          <a:xfrm>
            <a:off x="2144589" y="4826303"/>
            <a:ext cx="7310526" cy="369332"/>
          </a:xfrm>
          <a:prstGeom prst="rect">
            <a:avLst/>
          </a:prstGeom>
        </p:spPr>
        <p:txBody>
          <a:bodyPr wrap="square">
            <a:spAutoFit/>
          </a:bodyPr>
          <a:lstStyle/>
          <a:p>
            <a:pPr defTabSz="342900"/>
            <a:r>
              <a:rPr lang="en-US" b="1">
                <a:solidFill>
                  <a:srgbClr val="7FC354"/>
                </a:solidFill>
                <a:latin typeface="UTM Avo" panose="02040603050506020204" pitchFamily="18" charset="0"/>
                <a:cs typeface="Times New Roman" panose="02020603050405020304" pitchFamily="18" charset="0"/>
              </a:rPr>
              <a:t>B. </a:t>
            </a:r>
            <a:r>
              <a:rPr lang="en-US">
                <a:latin typeface="UTM Avo" panose="02040603050506020204" pitchFamily="18" charset="0"/>
                <a:cs typeface="Times New Roman" panose="02020603050405020304" pitchFamily="18" charset="0"/>
              </a:rPr>
              <a:t>Máy tính của em có thể bị hỏng.</a:t>
            </a:r>
            <a:endParaRPr lang="vi-VN">
              <a:latin typeface="UTM Avo" panose="02040603050506020204" pitchFamily="18" charset="0"/>
              <a:cs typeface="Times New Roman" panose="02020603050405020304" pitchFamily="18" charset="0"/>
            </a:endParaRPr>
          </a:p>
        </p:txBody>
      </p:sp>
      <p:sp>
        <p:nvSpPr>
          <p:cNvPr id="7" name="Rectangle 6"/>
          <p:cNvSpPr/>
          <p:nvPr/>
        </p:nvSpPr>
        <p:spPr>
          <a:xfrm>
            <a:off x="2144589" y="5446082"/>
            <a:ext cx="7310526" cy="369332"/>
          </a:xfrm>
          <a:prstGeom prst="rect">
            <a:avLst/>
          </a:prstGeom>
        </p:spPr>
        <p:txBody>
          <a:bodyPr wrap="square">
            <a:spAutoFit/>
          </a:bodyPr>
          <a:lstStyle/>
          <a:p>
            <a:pPr defTabSz="342900"/>
            <a:r>
              <a:rPr lang="en-US" b="1">
                <a:solidFill>
                  <a:srgbClr val="7FC354"/>
                </a:solidFill>
                <a:latin typeface="UTM Avo" panose="02040603050506020204" pitchFamily="18" charset="0"/>
                <a:cs typeface="Times New Roman" panose="02020603050405020304" pitchFamily="18" charset="0"/>
              </a:rPr>
              <a:t>C. </a:t>
            </a:r>
            <a:r>
              <a:rPr lang="en-US">
                <a:latin typeface="UTM Avo" panose="02040603050506020204" pitchFamily="18" charset="0"/>
                <a:cs typeface="Times New Roman" panose="02020603050405020304" pitchFamily="18" charset="0"/>
              </a:rPr>
              <a:t>Em có thể bị bắt nạt, đe doạ trên mạng.</a:t>
            </a:r>
            <a:endParaRPr lang="vi-VN">
              <a:latin typeface="UTM Avo" panose="02040603050506020204" pitchFamily="18" charset="0"/>
              <a:cs typeface="Times New Roman" panose="02020603050405020304" pitchFamily="18" charset="0"/>
            </a:endParaRPr>
          </a:p>
        </p:txBody>
      </p:sp>
      <p:sp>
        <p:nvSpPr>
          <p:cNvPr id="9" name="Oval 8"/>
          <p:cNvSpPr/>
          <p:nvPr/>
        </p:nvSpPr>
        <p:spPr>
          <a:xfrm>
            <a:off x="2021174" y="4203431"/>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164254" y="6064428"/>
            <a:ext cx="7310526" cy="369332"/>
          </a:xfrm>
          <a:prstGeom prst="rect">
            <a:avLst/>
          </a:prstGeom>
        </p:spPr>
        <p:txBody>
          <a:bodyPr wrap="square">
            <a:spAutoFit/>
          </a:bodyPr>
          <a:lstStyle/>
          <a:p>
            <a:pPr defTabSz="342900"/>
            <a:r>
              <a:rPr lang="en-US" b="1">
                <a:solidFill>
                  <a:srgbClr val="7FC354"/>
                </a:solidFill>
                <a:latin typeface="UTM Avo" panose="02040603050506020204" pitchFamily="18" charset="0"/>
                <a:cs typeface="Times New Roman" panose="02020603050405020304" pitchFamily="18" charset="0"/>
              </a:rPr>
              <a:t>D. </a:t>
            </a:r>
            <a:r>
              <a:rPr lang="en-US">
                <a:latin typeface="UTM Avo" panose="02040603050506020204" pitchFamily="18" charset="0"/>
                <a:cs typeface="Times New Roman" panose="02020603050405020304" pitchFamily="18" charset="0"/>
              </a:rPr>
              <a:t>Em bị lãng phí thời gian</a:t>
            </a:r>
            <a:endParaRPr lang="vi-VN">
              <a:latin typeface="UTM Avo" panose="02040603050506020204" pitchFamily="18" charset="0"/>
              <a:cs typeface="Times New Roman" panose="02020603050405020304" pitchFamily="18" charset="0"/>
            </a:endParaRPr>
          </a:p>
        </p:txBody>
      </p:sp>
      <p:sp>
        <p:nvSpPr>
          <p:cNvPr id="17" name="Oval 16"/>
          <p:cNvSpPr/>
          <p:nvPr/>
        </p:nvSpPr>
        <p:spPr>
          <a:xfrm>
            <a:off x="2021174" y="4821339"/>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014157" y="5408944"/>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081784" y="6064428"/>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6" grpId="0"/>
      <p:bldP spid="7" grpId="0"/>
      <p:bldP spid="9" grpId="0" animBg="1"/>
      <p:bldP spid="15" grpId="0"/>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71924" y="467376"/>
            <a:ext cx="3761537" cy="1014929"/>
            <a:chOff x="371924" y="467376"/>
            <a:chExt cx="3761537" cy="1014929"/>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371924" y="467376"/>
              <a:ext cx="1280271" cy="1014929"/>
            </a:xfrm>
            <a:prstGeom prst="rect">
              <a:avLst/>
            </a:prstGeom>
          </p:spPr>
        </p:pic>
        <p:sp>
          <p:nvSpPr>
            <p:cNvPr id="3" name="Rectangle 2"/>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p:cNvSpPr/>
          <p:nvPr/>
        </p:nvSpPr>
        <p:spPr>
          <a:xfrm>
            <a:off x="1652195" y="1425059"/>
            <a:ext cx="9751340" cy="967957"/>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Sau đây là hình ảnh khi con trỏ chuột di chuyển đến một số vị trí trên trang web mà bạn An đang xem. Em hãy cho biết những vị trí nào có chứa siêu liên kết?</a:t>
            </a:r>
            <a:endParaRPr lang="vi-VN" sz="2000">
              <a:latin typeface="UTM Avo" panose="02040603050506020204" pitchFamily="18" charset="0"/>
              <a:cs typeface="Times New Roman" panose="02020603050405020304" pitchFamily="18" charset="0"/>
            </a:endParaRPr>
          </a:p>
        </p:txBody>
      </p:sp>
      <p:pic>
        <p:nvPicPr>
          <p:cNvPr id="5" name="Picture 4" descr="A picture containing text, vector graphics, businesscard&#10;&#10;Description automatically generated"/>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sp>
        <p:nvSpPr>
          <p:cNvPr id="4" name="Rectangle 3"/>
          <p:cNvSpPr/>
          <p:nvPr/>
        </p:nvSpPr>
        <p:spPr>
          <a:xfrm>
            <a:off x="6693587" y="2767881"/>
            <a:ext cx="594481"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B. </a:t>
            </a:r>
            <a:endParaRPr lang="vi-VN" sz="2400">
              <a:latin typeface="UTM Avo" panose="02040603050506020204" pitchFamily="18" charset="0"/>
              <a:cs typeface="Times New Roman" panose="02020603050405020304" pitchFamily="18" charset="0"/>
            </a:endParaRPr>
          </a:p>
        </p:txBody>
      </p:sp>
      <p:sp>
        <p:nvSpPr>
          <p:cNvPr id="7" name="Rectangle 6"/>
          <p:cNvSpPr/>
          <p:nvPr/>
        </p:nvSpPr>
        <p:spPr>
          <a:xfrm>
            <a:off x="2129841" y="4687018"/>
            <a:ext cx="733429"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C. </a:t>
            </a:r>
            <a:endParaRPr lang="vi-VN" sz="2400">
              <a:latin typeface="UTM Avo" panose="02040603050506020204" pitchFamily="18" charset="0"/>
              <a:cs typeface="Times New Roman" panose="02020603050405020304" pitchFamily="18" charset="0"/>
            </a:endParaRPr>
          </a:p>
        </p:txBody>
      </p:sp>
      <p:sp>
        <p:nvSpPr>
          <p:cNvPr id="10" name="Oval 9"/>
          <p:cNvSpPr/>
          <p:nvPr/>
        </p:nvSpPr>
        <p:spPr>
          <a:xfrm>
            <a:off x="2103795" y="2838888"/>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Rectangle 10"/>
          <p:cNvSpPr/>
          <p:nvPr/>
        </p:nvSpPr>
        <p:spPr>
          <a:xfrm>
            <a:off x="6693587" y="4687018"/>
            <a:ext cx="708909"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D. </a:t>
            </a:r>
            <a:endParaRPr lang="vi-VN" sz="2400">
              <a:latin typeface="UTM Avo" panose="02040603050506020204" pitchFamily="18" charset="0"/>
              <a:cs typeface="Times New Roman" panose="02020603050405020304" pitchFamily="18" charset="0"/>
            </a:endParaRPr>
          </a:p>
        </p:txBody>
      </p:sp>
      <p:sp>
        <p:nvSpPr>
          <p:cNvPr id="13" name="TextBox 12"/>
          <p:cNvSpPr txBox="1"/>
          <p:nvPr/>
        </p:nvSpPr>
        <p:spPr>
          <a:xfrm>
            <a:off x="2147480" y="2666600"/>
            <a:ext cx="443609" cy="589072"/>
          </a:xfrm>
          <a:prstGeom prst="rect">
            <a:avLst/>
          </a:prstGeom>
          <a:noFill/>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A</a:t>
            </a:r>
            <a:r>
              <a:rPr lang="en-US" b="1">
                <a:solidFill>
                  <a:srgbClr val="7FC354"/>
                </a:solidFill>
                <a:latin typeface="UTM Avo" panose="02040603050506020204" pitchFamily="18" charset="0"/>
                <a:cs typeface="Times New Roman" panose="02020603050405020304" pitchFamily="18" charset="0"/>
              </a:rPr>
              <a:t>.</a:t>
            </a:r>
            <a:r>
              <a:rPr lang="en-US" sz="1800" b="1">
                <a:solidFill>
                  <a:srgbClr val="7FC354"/>
                </a:solidFill>
                <a:latin typeface="UTM Avo" panose="02040603050506020204" pitchFamily="18" charset="0"/>
                <a:cs typeface="Times New Roman" panose="02020603050405020304" pitchFamily="18" charset="0"/>
              </a:rPr>
              <a:t> </a:t>
            </a:r>
            <a:endParaRPr lang="vi-VN" sz="1800">
              <a:latin typeface="UTM Avo" panose="02040603050506020204" pitchFamily="18" charset="0"/>
              <a:cs typeface="Times New Roman" panose="02020603050405020304" pitchFamily="18" charset="0"/>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4776" y="2666600"/>
            <a:ext cx="2922561" cy="967957"/>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75441" y="2749534"/>
            <a:ext cx="2686718" cy="929251"/>
          </a:xfrm>
          <a:prstGeom prst="rect">
            <a:avLst/>
          </a:prstGeom>
        </p:spPr>
      </p:pic>
      <p:pic>
        <p:nvPicPr>
          <p:cNvPr id="20" name="Picture 19" descr="A picture containing text, sign&#10;&#10;Description automatically generate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38750" y="4421971"/>
            <a:ext cx="2718587" cy="1373080"/>
          </a:xfrm>
          <a:prstGeom prst="rect">
            <a:avLst/>
          </a:prstGeom>
        </p:spPr>
      </p:pic>
      <p:pic>
        <p:nvPicPr>
          <p:cNvPr id="22" name="Picture 21" descr="A close-up of a sign&#10;&#10;Description automatically generated with low confidence"/>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02496" y="4054417"/>
            <a:ext cx="2847741" cy="184327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7" grpId="0"/>
      <p:bldP spid="10" grpId="0" animBg="1"/>
      <p:bldP spid="11" grpId="0"/>
      <p:bldP spid="13" grpId="0"/>
    </p:bldLst>
  </p:timing>
</p:sld>
</file>

<file path=ppt/tags/tag1.xml><?xml version="1.0" encoding="utf-8"?>
<p:tagLst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3381</Words>
  <Application>WPS Presentation</Application>
  <PresentationFormat>Widescreen</PresentationFormat>
  <Paragraphs>128</Paragraphs>
  <Slides>12</Slides>
  <Notes>2</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12</vt:i4>
      </vt:variant>
    </vt:vector>
  </HeadingPairs>
  <TitlesOfParts>
    <vt:vector size="33" baseType="lpstr">
      <vt:lpstr>Arial</vt:lpstr>
      <vt:lpstr>SimSun</vt:lpstr>
      <vt:lpstr>Wingdings</vt:lpstr>
      <vt:lpstr>Times New Roman</vt:lpstr>
      <vt:lpstr>SVN-Adam Gorry</vt:lpstr>
      <vt:lpstr>Segoe Print</vt:lpstr>
      <vt:lpstr>SVN-Avo</vt:lpstr>
      <vt:lpstr>SVN-SAF</vt:lpstr>
      <vt:lpstr>UVF Salome</vt:lpstr>
      <vt:lpstr>UTM Avo</vt:lpstr>
      <vt:lpstr>等线</vt:lpstr>
      <vt:lpstr>SVN-Androgyne</vt:lpstr>
      <vt:lpstr>UTM Bienvenue</vt:lpstr>
      <vt:lpstr>UTM HelvetIns</vt:lpstr>
      <vt:lpstr>UTM Avo</vt:lpstr>
      <vt:lpstr>iCiel Cadena</vt:lpstr>
      <vt:lpstr>Microsoft YaHei</vt:lpstr>
      <vt:lpstr>Arial Unicode MS</vt:lpstr>
      <vt:lpstr>Yu Gothic UI</vt:lpstr>
      <vt:lpstr>Calibri</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META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Giáo án Powerpoint Tin học 4 Kết nối tri thức (Cả năm) - VnDoc.com</dc:title>
  <dc:creator> VnDoc.com</dc:creator>
  <dc:subject>Giáo án Powerpoint Tin học 4 Kết nối tri thức (Cả năm) -  VnDoc.com</dc:subject>
  <cp:category>Giáo án Powerpoint Tin học 4 Kết nối tri thức (Cả năm) - VnDoc.com</cp:category>
  <cp:lastModifiedBy>Admin</cp:lastModifiedBy>
  <cp:revision>195</cp:revision>
  <dcterms:created xsi:type="dcterms:W3CDTF">2021-11-14T08:33:00Z</dcterms:created>
  <dcterms:modified xsi:type="dcterms:W3CDTF">2023-07-04T06:46:19Z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677C1845869044F6B1159F18615EA704</vt:lpwstr>
  </property>
  <property fmtid="{D5CDD505-2E9C-101B-9397-08002B2CF9AE}" pid="3" name="KSOProductBuildVer">
    <vt:lpwstr>1033-11.2.0.11537</vt:lpwstr>
  </property>
</Properties>
</file>