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52" r:id="rId3"/>
    <p:sldId id="2988" r:id="rId5"/>
    <p:sldId id="2989" r:id="rId6"/>
    <p:sldId id="2999" r:id="rId7"/>
    <p:sldId id="2990" r:id="rId8"/>
    <p:sldId id="2992" r:id="rId9"/>
    <p:sldId id="3000" r:id="rId10"/>
    <p:sldId id="3001" r:id="rId11"/>
    <p:sldId id="2997" r:id="rId12"/>
    <p:sldId id="3002" r:id="rId13"/>
    <p:sldId id="2998"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72" d="100"/>
          <a:sy n="72" d="100"/>
        </p:scale>
        <p:origin x="62"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7.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13.png"/><Relationship Id="rId7" Type="http://schemas.openxmlformats.org/officeDocument/2006/relationships/image" Target="../media/image1.svg"/><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 Id="rId3" Type="http://schemas.microsoft.com/office/2007/relationships/hdphoto" Target="../media/image10.wdp"/><Relationship Id="rId2" Type="http://schemas.openxmlformats.org/officeDocument/2006/relationships/image" Target="../media/image9.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30.wdp"/><Relationship Id="rId2" Type="http://schemas.openxmlformats.org/officeDocument/2006/relationships/image" Target="../media/image29.png"/><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33.wdp"/><Relationship Id="rId2" Type="http://schemas.openxmlformats.org/officeDocument/2006/relationships/image" Target="../media/image32.png"/><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svg"/><Relationship Id="rId3" Type="http://schemas.openxmlformats.org/officeDocument/2006/relationships/image" Target="../media/image19.png"/><Relationship Id="rId2" Type="http://schemas.openxmlformats.org/officeDocument/2006/relationships/image" Target="../media/image3.svg"/><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30.wdp"/><Relationship Id="rId2" Type="http://schemas.openxmlformats.org/officeDocument/2006/relationships/image" Target="../media/image29.png"/><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p:cNvPicPr>
            <a:picLocks noChangeAspect="1"/>
          </p:cNvPicPr>
          <p:nvPr/>
        </p:nvPicPr>
        <p:blipFill>
          <a:blip r:embed="rId5"/>
          <a:stretch>
            <a:fillRect/>
          </a:stretch>
        </p:blipFill>
        <p:spPr>
          <a:xfrm>
            <a:off x="132402" y="2491800"/>
            <a:ext cx="589731" cy="520622"/>
          </a:xfrm>
          <a:prstGeom prst="rect">
            <a:avLst/>
          </a:prstGeom>
        </p:spPr>
      </p:pic>
      <p:sp>
        <p:nvSpPr>
          <p:cNvPr id="2" name="TextBox 1"/>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p:cNvGrpSpPr/>
          <p:nvPr/>
        </p:nvGrpSpPr>
        <p:grpSpPr>
          <a:xfrm>
            <a:off x="1015490" y="1808697"/>
            <a:ext cx="7172739" cy="1940925"/>
            <a:chOff x="1055313" y="1366069"/>
            <a:chExt cx="7172739" cy="1940925"/>
          </a:xfrm>
        </p:grpSpPr>
        <p:sp>
          <p:nvSpPr>
            <p:cNvPr id="9" name="Rectangle: Rounded Corners 8"/>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55313" y="1366069"/>
              <a:ext cx="2076866" cy="1940925"/>
            </a:xfrm>
            <a:prstGeom prst="rect">
              <a:avLst/>
            </a:prstGeom>
          </p:spPr>
        </p:pic>
        <p:sp>
          <p:nvSpPr>
            <p:cNvPr id="11" name="Rectangle 10"/>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endParaRPr lang="en-US" sz="2800" b="1">
                <a:latin typeface="SVN-SAF" panose="02040603050506020204" pitchFamily="18" charset="0"/>
                <a:cs typeface="Times New Roman" panose="02020603050405020304" pitchFamily="18" charset="0"/>
              </a:endParaRPr>
            </a:p>
          </p:txBody>
        </p:sp>
        <p:sp>
          <p:nvSpPr>
            <p:cNvPr id="12" name="Rectangle 11"/>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Gõ bàn phím đúng cách</a:t>
              </a:r>
              <a:endParaRPr lang="en-US" altLang="vi-VN" sz="3200" b="1">
                <a:solidFill>
                  <a:srgbClr val="F93265"/>
                </a:solidFill>
                <a:latin typeface="UTM Avo" panose="02040603050506020204" pitchFamily="18" charset="0"/>
                <a:cs typeface="Times New Roman" panose="02020603050405020304" pitchFamily="18" charset="0"/>
              </a:endParaRPr>
            </a:p>
          </p:txBody>
        </p:sp>
      </p:grpSp>
      <p:sp>
        <p:nvSpPr>
          <p:cNvPr id="20" name="Text Box 2"/>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endParaRPr lang="en-US" sz="4000">
              <a:solidFill>
                <a:schemeClr val="bg1"/>
              </a:solidFill>
              <a:highlight>
                <a:srgbClr val="808000"/>
              </a:highlight>
              <a:latin typeface="Times New Roman" panose="02020603050405020304" pitchFamily="18" charset="0"/>
              <a:cs typeface="Times New Roman" panose="02020603050405020304" pitchFamily="18" charset="0"/>
            </a:endParaRPr>
          </a:p>
        </p:txBody>
      </p:sp>
      <p:pic>
        <p:nvPicPr>
          <p:cNvPr id="22" name="Graphic 2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687745"/>
            <a:ext cx="6489066" cy="1556220"/>
          </a:xfrm>
          <a:prstGeom prst="rect">
            <a:avLst/>
          </a:prstGeom>
        </p:spPr>
      </p:pic>
      <p:sp>
        <p:nvSpPr>
          <p:cNvPr id="23" name="Rectangle 22"/>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TextBox 3"/>
          <p:cNvSpPr txBox="1"/>
          <p:nvPr/>
        </p:nvSpPr>
        <p:spPr>
          <a:xfrm>
            <a:off x="2344994" y="2698955"/>
            <a:ext cx="6858000" cy="646331"/>
          </a:xfrm>
          <a:prstGeom prst="rect">
            <a:avLst/>
          </a:prstGeom>
          <a:noFill/>
        </p:spPr>
        <p:txBody>
          <a:bodyPr wrap="square" rtlCol="0">
            <a:spAutoFit/>
          </a:bodyPr>
          <a:lstStyle/>
          <a:p>
            <a:r>
              <a:rPr lang="en-US">
                <a:latin typeface="UTM Avo" panose="02040603050506020204"/>
              </a:rPr>
              <a:t>a) Sau khi gõ xong một phím, phải đưa ngón tay trở về vị trí xuất phát tương ứng trên hàng phím cơ sở.</a:t>
            </a:r>
            <a:endParaRPr lang="en-US">
              <a:latin typeface="UTM Avo" panose="02040603050506020204"/>
            </a:endParaRPr>
          </a:p>
        </p:txBody>
      </p:sp>
      <p:sp>
        <p:nvSpPr>
          <p:cNvPr id="7" name="TextBox 6"/>
          <p:cNvSpPr txBox="1"/>
          <p:nvPr/>
        </p:nvSpPr>
        <p:spPr>
          <a:xfrm>
            <a:off x="2344994" y="3380706"/>
            <a:ext cx="6858000" cy="369332"/>
          </a:xfrm>
          <a:prstGeom prst="rect">
            <a:avLst/>
          </a:prstGeom>
          <a:noFill/>
        </p:spPr>
        <p:txBody>
          <a:bodyPr wrap="square" rtlCol="0">
            <a:spAutoFit/>
          </a:bodyPr>
          <a:lstStyle/>
          <a:p>
            <a:r>
              <a:rPr lang="en-US">
                <a:latin typeface="UTM Avo" panose="02040603050506020204"/>
              </a:rPr>
              <a:t>b) Đặt các ngón tay ở vị trí xuất phát trên hàng phím cơ sở.</a:t>
            </a:r>
            <a:endParaRPr lang="en-US">
              <a:latin typeface="UTM Avo" panose="02040603050506020204"/>
            </a:endParaRPr>
          </a:p>
        </p:txBody>
      </p:sp>
      <p:sp>
        <p:nvSpPr>
          <p:cNvPr id="9" name="TextBox 8"/>
          <p:cNvSpPr txBox="1"/>
          <p:nvPr/>
        </p:nvSpPr>
        <p:spPr>
          <a:xfrm>
            <a:off x="2344994" y="3785458"/>
            <a:ext cx="6858000" cy="369332"/>
          </a:xfrm>
          <a:prstGeom prst="rect">
            <a:avLst/>
          </a:prstGeom>
          <a:noFill/>
        </p:spPr>
        <p:txBody>
          <a:bodyPr wrap="square" rtlCol="0">
            <a:spAutoFit/>
          </a:bodyPr>
          <a:lstStyle/>
          <a:p>
            <a:r>
              <a:rPr lang="en-US">
                <a:latin typeface="UTM Avo" panose="02040603050506020204"/>
              </a:rPr>
              <a:t>c) Vươn ngón tay để gõ phím số tương ứng mà ngón tay đó phụ trách. </a:t>
            </a:r>
            <a:endParaRPr lang="en-US">
              <a:latin typeface="UTM Avo" panose="02040603050506020204"/>
            </a:endParaRPr>
          </a:p>
        </p:txBody>
      </p:sp>
      <p:sp>
        <p:nvSpPr>
          <p:cNvPr id="10" name="TextBox 9"/>
          <p:cNvSpPr txBox="1"/>
          <p:nvPr/>
        </p:nvSpPr>
        <p:spPr>
          <a:xfrm>
            <a:off x="1778037" y="4783895"/>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endParaRPr lang="en-US" sz="2400">
              <a:solidFill>
                <a:schemeClr val="accent4">
                  <a:lumMod val="75000"/>
                </a:schemeClr>
              </a:solidFill>
              <a:latin typeface="UTM Avo" panose="02040603050506020204"/>
            </a:endParaRPr>
          </a:p>
        </p:txBody>
      </p:sp>
      <p:sp>
        <p:nvSpPr>
          <p:cNvPr id="11" name="TextBox 10"/>
          <p:cNvSpPr txBox="1"/>
          <p:nvPr/>
        </p:nvSpPr>
        <p:spPr>
          <a:xfrm>
            <a:off x="2943159" y="4783894"/>
            <a:ext cx="1858297" cy="461665"/>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b – c – a </a:t>
            </a:r>
            <a:endParaRPr lang="en-US" sz="2400">
              <a:solidFill>
                <a:schemeClr val="accent4">
                  <a:lumMod val="50000"/>
                </a:schemeClr>
              </a:solidFill>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1"/>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4"/>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7240" y="311463"/>
            <a:ext cx="4134561" cy="2508169"/>
            <a:chOff x="301091" y="301982"/>
            <a:chExt cx="4134561" cy="2508169"/>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sp>
        <p:nvSpPr>
          <p:cNvPr id="20" name="Rectangle 19"/>
          <p:cNvSpPr/>
          <p:nvPr/>
        </p:nvSpPr>
        <p:spPr>
          <a:xfrm>
            <a:off x="1211177" y="113674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9"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p:cNvSpPr txBox="1"/>
          <p:nvPr/>
        </p:nvSpPr>
        <p:spPr>
          <a:xfrm>
            <a:off x="1342101" y="2871525"/>
            <a:ext cx="9099755" cy="880434"/>
          </a:xfrm>
          <a:prstGeom prst="rect">
            <a:avLst/>
          </a:prstGeom>
          <a:noFill/>
        </p:spPr>
        <p:txBody>
          <a:bodyPr wrap="square" rtlCol="0">
            <a:spAutoFit/>
          </a:bodyPr>
          <a:lstStyle/>
          <a:p>
            <a:pPr algn="just">
              <a:lnSpc>
                <a:spcPts val="3200"/>
              </a:lnSpc>
            </a:pPr>
            <a:r>
              <a:rPr lang="en-US" sz="2400" b="0" i="0" dirty="0" err="1">
                <a:effectLst/>
                <a:latin typeface="UTM Avo" panose="02040603050506020204"/>
              </a:rPr>
              <a:t>Em</a:t>
            </a:r>
            <a:r>
              <a:rPr lang="en-US" sz="2400" b="0" i="0" dirty="0">
                <a:effectLst/>
                <a:latin typeface="UTM Avo" panose="02040603050506020204"/>
              </a:rPr>
              <a:t> </a:t>
            </a:r>
            <a:r>
              <a:rPr lang="en-US" sz="2400" b="0" i="0" dirty="0" err="1">
                <a:effectLst/>
                <a:latin typeface="UTM Avo" panose="02040603050506020204"/>
              </a:rPr>
              <a:t>hãy</a:t>
            </a:r>
            <a:r>
              <a:rPr lang="en-US" sz="2400" b="0" i="0" dirty="0">
                <a:effectLst/>
                <a:latin typeface="UTM Avo" panose="02040603050506020204"/>
              </a:rPr>
              <a:t> </a:t>
            </a:r>
            <a:r>
              <a:rPr lang="en-US" sz="2400" b="0" i="0" dirty="0" err="1">
                <a:effectLst/>
                <a:latin typeface="UTM Avo" panose="02040603050506020204"/>
              </a:rPr>
              <a:t>nhắc</a:t>
            </a:r>
            <a:r>
              <a:rPr lang="en-US" sz="2400" b="0" i="0" dirty="0">
                <a:effectLst/>
                <a:latin typeface="UTM Avo" panose="02040603050506020204"/>
              </a:rPr>
              <a:t> </a:t>
            </a:r>
            <a:r>
              <a:rPr lang="en-US" sz="2400" b="0" i="0" dirty="0" err="1">
                <a:effectLst/>
                <a:latin typeface="UTM Avo" panose="02040603050506020204"/>
              </a:rPr>
              <a:t>lại</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khi</a:t>
            </a:r>
            <a:r>
              <a:rPr lang="en-US" sz="2400" b="0" i="0" dirty="0">
                <a:effectLst/>
                <a:latin typeface="UTM Avo" panose="02040603050506020204"/>
              </a:rPr>
              <a:t> </a:t>
            </a:r>
            <a:r>
              <a:rPr lang="en-US" sz="2400" b="0" i="0" dirty="0" err="1">
                <a:effectLst/>
                <a:latin typeface="UTM Avo" panose="02040603050506020204"/>
              </a:rPr>
              <a:t>gõ</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a:t>
            </a:r>
            <a:r>
              <a:rPr lang="en-US" sz="2400" b="0" i="0" dirty="0" err="1">
                <a:effectLst/>
                <a:latin typeface="UTM Avo" panose="02040603050506020204"/>
              </a:rPr>
              <a:t>máy</a:t>
            </a:r>
            <a:r>
              <a:rPr lang="en-US" sz="2400" b="0" i="0" dirty="0">
                <a:effectLst/>
                <a:latin typeface="UTM Avo" panose="02040603050506020204"/>
              </a:rPr>
              <a:t> </a:t>
            </a:r>
            <a:r>
              <a:rPr lang="en-US" sz="2400" b="0" i="0" dirty="0" err="1">
                <a:effectLst/>
                <a:latin typeface="UTM Avo" panose="02040603050506020204"/>
              </a:rPr>
              <a:t>tính</a:t>
            </a:r>
            <a:r>
              <a:rPr lang="en-US" sz="2400" b="0" i="0" dirty="0">
                <a:effectLst/>
                <a:latin typeface="UTM Avo" panose="02040603050506020204"/>
              </a:rPr>
              <a:t>. </a:t>
            </a:r>
            <a:r>
              <a:rPr lang="en-US" sz="2400" b="0" i="0" dirty="0" err="1">
                <a:effectLst/>
                <a:latin typeface="UTM Avo" panose="02040603050506020204"/>
              </a:rPr>
              <a:t>Hình</a:t>
            </a:r>
            <a:r>
              <a:rPr lang="en-US" sz="2400" b="0" i="0" dirty="0">
                <a:effectLst/>
                <a:latin typeface="UTM Avo" panose="02040603050506020204"/>
              </a:rPr>
              <a:t> </a:t>
            </a:r>
            <a:r>
              <a:rPr lang="en-US" sz="2400" b="0" i="0" dirty="0" err="1">
                <a:effectLst/>
                <a:latin typeface="UTM Avo" panose="02040603050506020204"/>
              </a:rPr>
              <a:t>nào</a:t>
            </a:r>
            <a:r>
              <a:rPr lang="en-US" sz="2400" b="0" i="0" dirty="0">
                <a:effectLst/>
                <a:latin typeface="UTM Avo" panose="02040603050506020204"/>
              </a:rPr>
              <a:t> </a:t>
            </a:r>
            <a:r>
              <a:rPr lang="en-US" sz="2400" b="0" i="0" dirty="0" err="1">
                <a:effectLst/>
                <a:latin typeface="UTM Avo" panose="02040603050506020204"/>
              </a:rPr>
              <a:t>sau</a:t>
            </a:r>
            <a:r>
              <a:rPr lang="en-US" sz="2400" b="0" i="0" dirty="0">
                <a:effectLst/>
                <a:latin typeface="UTM Avo" panose="02040603050506020204"/>
              </a:rPr>
              <a:t> </a:t>
            </a:r>
            <a:r>
              <a:rPr lang="en-US" sz="2400" b="0" i="0" dirty="0" err="1">
                <a:effectLst/>
                <a:latin typeface="UTM Avo" panose="02040603050506020204"/>
              </a:rPr>
              <a:t>đây</a:t>
            </a:r>
            <a:r>
              <a:rPr lang="en-US" sz="2400" b="0" i="0" dirty="0">
                <a:effectLst/>
                <a:latin typeface="UTM Avo" panose="02040603050506020204"/>
              </a:rPr>
              <a:t> </a:t>
            </a:r>
            <a:r>
              <a:rPr lang="en-US" sz="2400" b="0" i="0" dirty="0" err="1">
                <a:effectLst/>
                <a:latin typeface="UTM Avo" panose="02040603050506020204"/>
              </a:rPr>
              <a:t>thể</a:t>
            </a:r>
            <a:r>
              <a:rPr lang="en-US" sz="2400" b="0" i="0" dirty="0">
                <a:effectLst/>
                <a:latin typeface="UTM Avo" panose="02040603050506020204"/>
              </a:rPr>
              <a:t> </a:t>
            </a:r>
            <a:r>
              <a:rPr lang="en-US" sz="2400" b="0" i="0" dirty="0" err="1">
                <a:effectLst/>
                <a:latin typeface="UTM Avo" panose="02040603050506020204"/>
              </a:rPr>
              <a:t>hiện</a:t>
            </a:r>
            <a:r>
              <a:rPr lang="en-US" sz="2400" b="0" i="0" dirty="0">
                <a:effectLst/>
                <a:latin typeface="UTM Avo" panose="02040603050506020204"/>
              </a:rPr>
              <a:t> </a:t>
            </a:r>
            <a:r>
              <a:rPr lang="en-US" sz="2400" b="0" i="0" dirty="0" err="1">
                <a:effectLst/>
                <a:latin typeface="UTM Avo" panose="02040603050506020204"/>
              </a:rPr>
              <a:t>đúng</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trên</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ở </a:t>
            </a:r>
            <a:r>
              <a:rPr lang="en-US" sz="2400" b="0" i="0" dirty="0" err="1">
                <a:effectLst/>
                <a:latin typeface="UTM Avo" panose="02040603050506020204"/>
              </a:rPr>
              <a:t>vị</a:t>
            </a:r>
            <a:r>
              <a:rPr lang="en-US" sz="2400" b="0" i="0" dirty="0">
                <a:effectLst/>
                <a:latin typeface="UTM Avo" panose="02040603050506020204"/>
              </a:rPr>
              <a:t> </a:t>
            </a:r>
            <a:r>
              <a:rPr lang="en-US" sz="2400" b="0" i="0" dirty="0" err="1">
                <a:effectLst/>
                <a:latin typeface="UTM Avo" panose="02040603050506020204"/>
              </a:rPr>
              <a:t>trí</a:t>
            </a:r>
            <a:r>
              <a:rPr lang="en-US" sz="2400" b="0" i="0" dirty="0">
                <a:effectLst/>
                <a:latin typeface="UTM Avo" panose="02040603050506020204"/>
              </a:rPr>
              <a:t> </a:t>
            </a:r>
            <a:r>
              <a:rPr lang="en-US" sz="2400" b="0" i="0" dirty="0" err="1">
                <a:effectLst/>
                <a:latin typeface="UTM Avo" panose="02040603050506020204"/>
              </a:rPr>
              <a:t>xuất</a:t>
            </a:r>
            <a:r>
              <a:rPr lang="en-US" sz="2400" b="0" i="0" dirty="0">
                <a:effectLst/>
                <a:latin typeface="UTM Avo" panose="02040603050506020204"/>
              </a:rPr>
              <a:t> </a:t>
            </a:r>
            <a:r>
              <a:rPr lang="en-US" sz="2400" b="0" i="0" dirty="0" err="1">
                <a:effectLst/>
                <a:latin typeface="UTM Avo" panose="02040603050506020204"/>
              </a:rPr>
              <a:t>phát</a:t>
            </a:r>
            <a:r>
              <a:rPr lang="en-US" sz="2400" b="0" i="0" dirty="0">
                <a:effectLst/>
                <a:latin typeface="UTM Avo" panose="02040603050506020204"/>
              </a:rPr>
              <a:t>?</a:t>
            </a:r>
            <a:endParaRPr lang="en-US" sz="2400" dirty="0">
              <a:latin typeface="UTM Avo" panose="02040603050506020204"/>
            </a:endParaRPr>
          </a:p>
        </p:txBody>
      </p:sp>
      <p:pic>
        <p:nvPicPr>
          <p:cNvPr id="35" name="Picture 34" descr="Diagram, icon&#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373" y="3952832"/>
            <a:ext cx="7964128" cy="1848108"/>
          </a:xfrm>
          <a:prstGeom prst="rect">
            <a:avLst/>
          </a:prstGeom>
        </p:spPr>
      </p:pic>
      <p:sp>
        <p:nvSpPr>
          <p:cNvPr id="36" name="TextBox 35"/>
          <p:cNvSpPr txBox="1"/>
          <p:nvPr/>
        </p:nvSpPr>
        <p:spPr>
          <a:xfrm>
            <a:off x="3923070" y="5958349"/>
            <a:ext cx="3937819" cy="369332"/>
          </a:xfrm>
          <a:prstGeom prst="rect">
            <a:avLst/>
          </a:prstGeom>
          <a:noFill/>
        </p:spPr>
        <p:txBody>
          <a:bodyPr wrap="square" rtlCol="0">
            <a:spAutoFit/>
          </a:bodyPr>
          <a:lstStyle/>
          <a:p>
            <a:r>
              <a:rPr lang="en-US" b="1">
                <a:latin typeface="UTM Avo" panose="02040603050506020204"/>
              </a:rPr>
              <a:t>Hình 3:</a:t>
            </a:r>
            <a:r>
              <a:rPr lang="en-US">
                <a:latin typeface="UTM Avo" panose="02040603050506020204"/>
              </a:rPr>
              <a:t> Đặt tay trên bàn phím </a:t>
            </a:r>
            <a:endParaRPr lang="en-US" b="1">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1791" y="1408973"/>
            <a:ext cx="10962947" cy="3561233"/>
            <a:chOff x="522612" y="900102"/>
            <a:chExt cx="10962947" cy="2950001"/>
          </a:xfrm>
        </p:grpSpPr>
        <p:sp>
          <p:nvSpPr>
            <p:cNvPr id="3" name="Rectangle 2"/>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p:cNvSpPr/>
            <p:nvPr/>
          </p:nvSpPr>
          <p:spPr>
            <a:xfrm>
              <a:off x="946823" y="1848239"/>
              <a:ext cx="3901972" cy="1891287"/>
            </a:xfrm>
            <a:prstGeom prst="rect">
              <a:avLst/>
            </a:prstGeom>
          </p:spPr>
          <p:txBody>
            <a:bodyPr wrap="square">
              <a:spAutoFit/>
            </a:bodyPr>
            <a:lstStyle/>
            <a:p>
              <a:pPr algn="just" defTabSz="342900">
                <a:lnSpc>
                  <a:spcPct val="150000"/>
                </a:lnSpc>
              </a:pPr>
              <a:r>
                <a:rPr lang="en-US" sz="2000" b="0" i="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000">
                <a:latin typeface="UTM Avo" panose="02040603050506020204" pitchFamily="18" charset="0"/>
                <a:cs typeface="Times New Roman" panose="02020603050405020304" pitchFamily="18" charset="0"/>
              </a:endParaRPr>
            </a:p>
          </p:txBody>
        </p:sp>
        <p:grpSp>
          <p:nvGrpSpPr>
            <p:cNvPr id="6" name="Group 5"/>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5" name="Rectangle: Top Corners Rounded 14"/>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3"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14"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9639" y="2184574"/>
            <a:ext cx="5104463" cy="2283156"/>
          </a:xfrm>
          <a:prstGeom prst="rect">
            <a:avLst/>
          </a:prstGeom>
        </p:spPr>
      </p:pic>
      <p:sp>
        <p:nvSpPr>
          <p:cNvPr id="21" name="TextBox 20"/>
          <p:cNvSpPr txBox="1"/>
          <p:nvPr/>
        </p:nvSpPr>
        <p:spPr>
          <a:xfrm>
            <a:off x="6476990" y="4450948"/>
            <a:ext cx="3741174"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1911" y="519068"/>
            <a:ext cx="6572948" cy="67185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459275" y="519068"/>
            <a:ext cx="809085" cy="653278"/>
          </a:xfrm>
          <a:prstGeom prst="rect">
            <a:avLst/>
          </a:prstGeom>
        </p:spPr>
      </p:pic>
      <p:sp>
        <p:nvSpPr>
          <p:cNvPr id="4" name="TextBox 3"/>
          <p:cNvSpPr txBox="1"/>
          <p:nvPr/>
        </p:nvSpPr>
        <p:spPr>
          <a:xfrm>
            <a:off x="1268360" y="1327355"/>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br>
              <a:rPr lang="vi-VN" sz="2000" dirty="0"/>
            </a:br>
            <a:endParaRPr lang="en-US" sz="2000" dirty="0">
              <a:latin typeface="UTM Avo" panose="02040603050506020204"/>
            </a:endParaRPr>
          </a:p>
        </p:txBody>
      </p:sp>
      <p:pic>
        <p:nvPicPr>
          <p:cNvPr id="6" name="Picture 5" descr="Diagram&#10;&#10;Description automatically generated with low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p:cNvGrpSpPr/>
          <p:nvPr/>
        </p:nvGrpSpPr>
        <p:grpSpPr>
          <a:xfrm>
            <a:off x="1411786" y="4478757"/>
            <a:ext cx="8812810" cy="1951609"/>
            <a:chOff x="1329714" y="458216"/>
            <a:chExt cx="8812810" cy="1951609"/>
          </a:xfrm>
        </p:grpSpPr>
        <p:grpSp>
          <p:nvGrpSpPr>
            <p:cNvPr id="9" name="Group 8"/>
            <p:cNvGrpSpPr/>
            <p:nvPr/>
          </p:nvGrpSpPr>
          <p:grpSpPr>
            <a:xfrm>
              <a:off x="1329714" y="458216"/>
              <a:ext cx="8812810" cy="1951609"/>
              <a:chOff x="1329714" y="458216"/>
              <a:chExt cx="8812810" cy="1951609"/>
            </a:xfrm>
          </p:grpSpPr>
          <p:grpSp>
            <p:nvGrpSpPr>
              <p:cNvPr id="11" name="Group 10"/>
              <p:cNvGrpSpPr/>
              <p:nvPr/>
            </p:nvGrpSpPr>
            <p:grpSpPr>
              <a:xfrm>
                <a:off x="1925021" y="911578"/>
                <a:ext cx="8217503" cy="1498247"/>
                <a:chOff x="2572721" y="934090"/>
                <a:chExt cx="7392824" cy="2210326"/>
              </a:xfrm>
            </p:grpSpPr>
            <p:sp>
              <p:nvSpPr>
                <p:cNvPr id="17" name="Rectangle: Rounded Corners 16"/>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10" name="Rectangle 9"/>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1"/>
          <a:stretch>
            <a:fillRect/>
          </a:stretch>
        </p:blipFill>
        <p:spPr>
          <a:xfrm>
            <a:off x="350362" y="366329"/>
            <a:ext cx="983065" cy="967824"/>
          </a:xfrm>
          <a:prstGeom prst="rect">
            <a:avLst/>
          </a:prstGeom>
        </p:spPr>
      </p:pic>
      <p:sp>
        <p:nvSpPr>
          <p:cNvPr id="18" name="Rectangle 17"/>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p:cNvSpPr/>
          <p:nvPr/>
        </p:nvSpPr>
        <p:spPr>
          <a:xfrm>
            <a:off x="1333427" y="491174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p:cNvSpPr/>
          <p:nvPr/>
        </p:nvSpPr>
        <p:spPr>
          <a:xfrm>
            <a:off x="1333427" y="3623283"/>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9006" y="2767280"/>
            <a:ext cx="2889710" cy="1323439"/>
          </a:xfrm>
          <a:prstGeom prst="rect">
            <a:avLst/>
          </a:prstGeom>
        </p:spPr>
        <p:txBody>
          <a:bodyPr wrap="square">
            <a:spAutoFit/>
          </a:bodyPr>
          <a:lstStyle/>
          <a:p>
            <a:pPr algn="just" defTabSz="342900"/>
            <a:r>
              <a:rPr lang="en-US" sz="2000" dirty="0" err="1">
                <a:latin typeface="UTM Avo" panose="02040603050506020204" pitchFamily="18" charset="0"/>
                <a:cs typeface="Times New Roman" panose="02020603050405020304" pitchFamily="18" charset="0"/>
              </a:rPr>
              <a:t>Mẹ</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quà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bánh</a:t>
            </a:r>
            <a:r>
              <a:rPr lang="en-US" sz="2000" dirty="0">
                <a:latin typeface="UTM Avo" panose="02040603050506020204" pitchFamily="18" charset="0"/>
                <a:cs typeface="Times New Roman" panose="02020603050405020304" pitchFamily="18" charset="0"/>
              </a:rPr>
              <a:t> </a:t>
            </a:r>
            <a:endParaRPr lang="en-US" sz="2000" dirty="0">
              <a:latin typeface="UTM Avo" panose="02040603050506020204" pitchFamily="18" charset="0"/>
              <a:cs typeface="Times New Roman" panose="02020603050405020304" pitchFamily="18" charset="0"/>
            </a:endParaRPr>
          </a:p>
          <a:p>
            <a:pPr algn="just" defTabSz="342900"/>
            <a:r>
              <a:rPr lang="en-US" sz="2000" dirty="0">
                <a:latin typeface="UTM Avo" panose="02040603050506020204" pitchFamily="18" charset="0"/>
                <a:cs typeface="Times New Roman" panose="02020603050405020304" pitchFamily="18" charset="0"/>
              </a:rPr>
              <a:t>Chia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hơn</a:t>
            </a:r>
            <a:r>
              <a:rPr lang="en-US" sz="2000" dirty="0">
                <a:latin typeface="UTM Avo" panose="02040603050506020204" pitchFamily="18" charset="0"/>
                <a:cs typeface="Times New Roman" panose="02020603050405020304" pitchFamily="18" charset="0"/>
              </a:rPr>
              <a:t> </a:t>
            </a:r>
            <a:endParaRPr lang="en-US" sz="2000" dirty="0">
              <a:latin typeface="UTM Avo" panose="02040603050506020204" pitchFamily="18" charset="0"/>
              <a:cs typeface="Times New Roman" panose="02020603050405020304" pitchFamily="18" charset="0"/>
            </a:endParaRPr>
          </a:p>
          <a:p>
            <a:pPr algn="just" defTabSz="342900"/>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đồ</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đẹp</a:t>
            </a:r>
            <a:r>
              <a:rPr lang="en-US" sz="2000" dirty="0">
                <a:latin typeface="UTM Avo" panose="02040603050506020204" pitchFamily="18" charset="0"/>
                <a:cs typeface="Times New Roman" panose="02020603050405020304" pitchFamily="18" charset="0"/>
              </a:rPr>
              <a:t> </a:t>
            </a:r>
            <a:endParaRPr lang="en-US" sz="2000" dirty="0">
              <a:latin typeface="UTM Avo" panose="02040603050506020204" pitchFamily="18" charset="0"/>
              <a:cs typeface="Times New Roman" panose="02020603050405020304" pitchFamily="18" charset="0"/>
            </a:endParaRPr>
          </a:p>
          <a:p>
            <a:pPr algn="just" defTabSz="342900"/>
            <a:r>
              <a:rPr lang="en-US" sz="2000" dirty="0" err="1">
                <a:latin typeface="UTM Avo" panose="02040603050506020204" pitchFamily="18" charset="0"/>
                <a:cs typeface="Times New Roman" panose="02020603050405020304" pitchFamily="18" charset="0"/>
              </a:rPr>
              <a:t>Cũng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nhường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luôn</a:t>
            </a:r>
            <a:endParaRPr lang="vi-VN" sz="2000" dirty="0">
              <a:latin typeface="UTM Avo" panose="02040603050506020204" pitchFamily="18" charset="0"/>
              <a:cs typeface="Times New Roman" panose="02020603050405020304" pitchFamily="18" charset="0"/>
            </a:endParaRPr>
          </a:p>
        </p:txBody>
      </p:sp>
      <p:sp>
        <p:nvSpPr>
          <p:cNvPr id="11" name="Rectangle 10"/>
          <p:cNvSpPr/>
          <p:nvPr/>
        </p:nvSpPr>
        <p:spPr>
          <a:xfrm>
            <a:off x="1459006" y="4461744"/>
            <a:ext cx="2693740" cy="1323439"/>
          </a:xfrm>
          <a:prstGeom prst="rect">
            <a:avLst/>
          </a:prstGeom>
        </p:spPr>
        <p:txBody>
          <a:bodyPr wrap="square">
            <a:spAutoFit/>
          </a:bodyPr>
          <a:lstStyle/>
          <a:p>
            <a:pPr defTabSz="342900"/>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khó</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Nhưng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vui</a:t>
            </a:r>
            <a:endParaRPr lang="en-US" sz="2000" dirty="0">
              <a:latin typeface="UTM Avo" panose="02040603050506020204" pitchFamily="18" charset="0"/>
              <a:cs typeface="Times New Roman" panose="02020603050405020304" pitchFamily="18" charset="0"/>
            </a:endParaRPr>
          </a:p>
          <a:p>
            <a:pPr defTabSz="342900"/>
            <a:r>
              <a:rPr lang="en-US" sz="2000" dirty="0">
                <a:latin typeface="UTM Avo" panose="02040603050506020204" pitchFamily="18" charset="0"/>
                <a:cs typeface="Times New Roman" panose="02020603050405020304" pitchFamily="18" charset="0"/>
              </a:rPr>
              <a:t>Ai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bé</a:t>
            </a:r>
            <a:r>
              <a:rPr lang="en-US" sz="2000" dirty="0">
                <a:latin typeface="UTM Avo" panose="02040603050506020204" pitchFamily="18" charset="0"/>
                <a:cs typeface="Times New Roman" panose="02020603050405020304" pitchFamily="18" charset="0"/>
              </a:rPr>
              <a:t> </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được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thôi</a:t>
            </a:r>
            <a:endParaRPr lang="vi-VN" sz="2000" dirty="0">
              <a:latin typeface="UTM Avo" panose="02040603050506020204" pitchFamily="18" charset="0"/>
              <a:cs typeface="Times New Roman" panose="02020603050405020304" pitchFamily="18" charset="0"/>
            </a:endParaRPr>
          </a:p>
        </p:txBody>
      </p:sp>
      <p:sp>
        <p:nvSpPr>
          <p:cNvPr id="8" name="TextBox 7"/>
          <p:cNvSpPr txBox="1"/>
          <p:nvPr/>
        </p:nvSpPr>
        <p:spPr>
          <a:xfrm>
            <a:off x="969189" y="566370"/>
            <a:ext cx="7101733"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2. Thực hành gõ bàn phím đúng cách</a:t>
            </a:r>
            <a:endParaRPr lang="vi-VN" sz="3200" b="1">
              <a:solidFill>
                <a:srgbClr val="F03C69"/>
              </a:solidFill>
              <a:cs typeface="Times New Roman" panose="02020603050405020304" pitchFamily="18" charset="0"/>
            </a:endParaRPr>
          </a:p>
        </p:txBody>
      </p:sp>
      <p:sp>
        <p:nvSpPr>
          <p:cNvPr id="10" name="TextBox 9"/>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Sitka Text" panose="02000505000000020004" pitchFamily="2" charset="0"/>
                <a:ea typeface="UD Digi Kyokasho NK-B" panose="020B0400000000000000" pitchFamily="18" charset="-128"/>
              </a:rPr>
              <a:t>NHIỆM VỤ</a:t>
            </a:r>
            <a:endParaRPr lang="en-US" sz="2200" b="1" dirty="0">
              <a:solidFill>
                <a:schemeClr val="accent3">
                  <a:lumMod val="75000"/>
                </a:schemeClr>
              </a:solidFill>
              <a:latin typeface="Sitka Text" panose="02000505000000020004" pitchFamily="2" charset="0"/>
              <a:ea typeface="UD Digi Kyokasho NK-B" panose="020B0400000000000000" pitchFamily="18" charset="-128"/>
            </a:endParaRPr>
          </a:p>
        </p:txBody>
      </p:sp>
      <p:sp>
        <p:nvSpPr>
          <p:cNvPr id="16" name="TextBox 15"/>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endParaRPr lang="en-US" sz="2400">
              <a:solidFill>
                <a:schemeClr val="bg1"/>
              </a:solidFill>
              <a:latin typeface="UTM Avo" panose="02040603050506020204"/>
            </a:endParaRPr>
          </a:p>
        </p:txBody>
      </p:sp>
      <p:sp>
        <p:nvSpPr>
          <p:cNvPr id="18" name="TextBox 17"/>
          <p:cNvSpPr txBox="1"/>
          <p:nvPr/>
        </p:nvSpPr>
        <p:spPr>
          <a:xfrm>
            <a:off x="2835041" y="1420716"/>
            <a:ext cx="8067368" cy="461665"/>
          </a:xfrm>
          <a:prstGeom prst="rect">
            <a:avLst/>
          </a:prstGeom>
          <a:noFill/>
        </p:spPr>
        <p:txBody>
          <a:bodyPr wrap="square" rtlCol="0">
            <a:spAutoFit/>
          </a:bodyPr>
          <a:lstStyle/>
          <a:p>
            <a:r>
              <a:rPr lang="en-US" sz="2400">
                <a:latin typeface="UTM Avo" panose="02040603050506020204"/>
              </a:rPr>
              <a:t>Tập gõ đúng cách đoạn thơ sau đây. Em có thể gõ không dấu.</a:t>
            </a:r>
            <a:endParaRPr lang="en-US" sz="2400">
              <a:latin typeface="UTM Avo" panose="02040603050506020204"/>
            </a:endParaRPr>
          </a:p>
        </p:txBody>
      </p:sp>
      <p:sp>
        <p:nvSpPr>
          <p:cNvPr id="19" name="TextBox 18"/>
          <p:cNvSpPr txBox="1"/>
          <p:nvPr/>
        </p:nvSpPr>
        <p:spPr>
          <a:xfrm>
            <a:off x="2005780" y="2152719"/>
            <a:ext cx="1253613" cy="400110"/>
          </a:xfrm>
          <a:prstGeom prst="rect">
            <a:avLst/>
          </a:prstGeom>
          <a:noFill/>
        </p:spPr>
        <p:txBody>
          <a:bodyPr wrap="square" rtlCol="0">
            <a:spAutoFit/>
          </a:bodyPr>
          <a:lstStyle/>
          <a:p>
            <a:r>
              <a:rPr lang="en-US" sz="2000">
                <a:latin typeface="UTM Avo" panose="02040603050506020204"/>
              </a:rPr>
              <a:t>LÀM ANH</a:t>
            </a:r>
            <a:endParaRPr lang="en-US" sz="2000">
              <a:latin typeface="UTM Avo" panose="02040603050506020204"/>
            </a:endParaRPr>
          </a:p>
        </p:txBody>
      </p:sp>
      <p:pic>
        <p:nvPicPr>
          <p:cNvPr id="21" name="Picture 20" descr="A picture containing 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52746" y="1851603"/>
            <a:ext cx="7184751" cy="3904352"/>
          </a:xfrm>
          <a:prstGeom prst="rect">
            <a:avLst/>
          </a:prstGeom>
        </p:spPr>
      </p:pic>
      <p:sp>
        <p:nvSpPr>
          <p:cNvPr id="22" name="TextBox 21"/>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endParaRPr lang="en-US" sz="1600" i="1">
              <a:latin typeface="UTM Avo" panose="02040603050506020204"/>
            </a:endParaRPr>
          </a:p>
        </p:txBody>
      </p:sp>
      <p:sp>
        <p:nvSpPr>
          <p:cNvPr id="23" name="TextBox 22"/>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10321" y="613494"/>
            <a:ext cx="10117355" cy="506292"/>
          </a:xfrm>
          <a:prstGeom prst="rect">
            <a:avLst/>
          </a:prstGeom>
        </p:spPr>
        <p:txBody>
          <a:bodyPr wrap="square">
            <a:spAutoFit/>
          </a:bodyPr>
          <a:lstStyle/>
          <a:p>
            <a:pPr algn="just" defTabSz="342900">
              <a:lnSpc>
                <a:spcPct val="150000"/>
              </a:lnSpc>
            </a:pPr>
            <a:r>
              <a:rPr lang="en-US" sz="2000" dirty="0" err="1">
                <a:solidFill>
                  <a:schemeClr val="accent4">
                    <a:lumMod val="75000"/>
                  </a:schemeClr>
                </a:solidFill>
                <a:latin typeface="UTM Avo" panose="02040603050506020204" pitchFamily="18" charset="0"/>
                <a:cs typeface="Times New Roman" panose="02020603050405020304" pitchFamily="18" charset="0"/>
              </a:rPr>
              <a:t>Bước</a:t>
            </a:r>
            <a:r>
              <a:rPr lang="en-US" sz="2000" dirty="0">
                <a:solidFill>
                  <a:schemeClr val="accent4">
                    <a:lumMod val="75000"/>
                  </a:schemeClr>
                </a:solidFill>
                <a:latin typeface="UTM Avo" panose="02040603050506020204" pitchFamily="18" charset="0"/>
                <a:cs typeface="Times New Roman" panose="02020603050405020304" pitchFamily="18" charset="0"/>
              </a:rPr>
              <a:t> 1 :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biểu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tượng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Notepad.</a:t>
            </a:r>
            <a:endParaRPr lang="vi-VN" sz="2000" dirty="0">
              <a:latin typeface="UTM Avo" panose="02040603050506020204" pitchFamily="18" charset="0"/>
              <a:cs typeface="Times New Roman" panose="02020603050405020304" pitchFamily="18" charset="0"/>
            </a:endParaRPr>
          </a:p>
        </p:txBody>
      </p:sp>
      <p:sp>
        <p:nvSpPr>
          <p:cNvPr id="20" name="Rectangle 19"/>
          <p:cNvSpPr/>
          <p:nvPr/>
        </p:nvSpPr>
        <p:spPr>
          <a:xfrm>
            <a:off x="910321" y="1088768"/>
            <a:ext cx="6467281" cy="506292"/>
          </a:xfrm>
          <a:prstGeom prst="rect">
            <a:avLst/>
          </a:prstGeom>
        </p:spPr>
        <p:txBody>
          <a:bodyPr wrap="square">
            <a:spAutoFit/>
          </a:bodyPr>
          <a:lstStyle/>
          <a:p>
            <a:pPr algn="just" defTabSz="342900">
              <a:lnSpc>
                <a:spcPct val="150000"/>
              </a:lnSpc>
            </a:pPr>
            <a:r>
              <a:rPr lang="en-US" sz="2000">
                <a:solidFill>
                  <a:schemeClr val="accent4">
                    <a:lumMod val="75000"/>
                  </a:schemeClr>
                </a:solidFill>
                <a:latin typeface="UTM Avo" panose="02040603050506020204" pitchFamily="18" charset="0"/>
                <a:cs typeface="Times New Roman" panose="02020603050405020304" pitchFamily="18" charset="0"/>
              </a:rPr>
              <a:t>Bước 2: </a:t>
            </a:r>
            <a:r>
              <a:rPr lang="en-US" sz="2000">
                <a:latin typeface="UTM Avo" panose="02040603050506020204" pitchFamily="18" charset="0"/>
                <a:cs typeface="Times New Roman" panose="02020603050405020304" pitchFamily="18" charset="0"/>
              </a:rPr>
              <a:t>Đặt các ngón tay vào vị trí xuất phát và gõ đoạn thơ. </a:t>
            </a:r>
            <a:endParaRPr lang="vi-VN" sz="2000">
              <a:latin typeface="UTM Avo" panose="02040603050506020204" pitchFamily="18" charset="0"/>
              <a:cs typeface="Times New Roman" panose="02020603050405020304" pitchFamily="18" charset="0"/>
            </a:endParaRPr>
          </a:p>
        </p:txBody>
      </p:sp>
      <p:sp>
        <p:nvSpPr>
          <p:cNvPr id="2" name="TextBox 1"/>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endParaRPr lang="en-US" sz="2800" dirty="0">
              <a:solidFill>
                <a:schemeClr val="accent4">
                  <a:lumMod val="75000"/>
                </a:schemeClr>
              </a:solidFill>
              <a:latin typeface="UTM Avo" panose="02040603050506020204"/>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75189" y="757362"/>
            <a:ext cx="419158" cy="400106"/>
          </a:xfrm>
          <a:prstGeom prst="rect">
            <a:avLst/>
          </a:prstGeom>
        </p:spPr>
      </p:pic>
      <p:sp>
        <p:nvSpPr>
          <p:cNvPr id="5" name="TextBox 4"/>
          <p:cNvSpPr txBox="1"/>
          <p:nvPr/>
        </p:nvSpPr>
        <p:spPr>
          <a:xfrm>
            <a:off x="2138410" y="1924722"/>
            <a:ext cx="8791860" cy="400110"/>
          </a:xfrm>
          <a:prstGeom prst="rect">
            <a:avLst/>
          </a:prstGeom>
          <a:noFill/>
        </p:spPr>
        <p:txBody>
          <a:bodyPr wrap="square" rtlCol="0">
            <a:spAutoFit/>
          </a:bodyPr>
          <a:lstStyle/>
          <a:p>
            <a:r>
              <a:rPr lang="en-US" sz="2000" i="1" dirty="0" err="1">
                <a:latin typeface="UTM Avo" panose="02040603050506020204"/>
              </a:rPr>
              <a:t>Lưu</a:t>
            </a:r>
            <a:r>
              <a:rPr lang="en-US" sz="2000" i="1" dirty="0">
                <a:latin typeface="UTM Avo" panose="02040603050506020204"/>
              </a:rPr>
              <a:t> ý: </a:t>
            </a:r>
            <a:r>
              <a:rPr lang="en-US" sz="2000" dirty="0" err="1">
                <a:latin typeface="UTM Avo" panose="02040603050506020204"/>
              </a:rPr>
              <a:t>Sử</a:t>
            </a:r>
            <a:r>
              <a:rPr lang="en-US" sz="2000" dirty="0">
                <a:latin typeface="UTM Avo" panose="02040603050506020204"/>
              </a:rPr>
              <a:t> </a:t>
            </a:r>
            <a:r>
              <a:rPr lang="en-US" sz="2000" dirty="0" err="1">
                <a:latin typeface="UTM Avo" panose="02040603050506020204"/>
              </a:rPr>
              <a:t>dụng</a:t>
            </a:r>
            <a:r>
              <a:rPr lang="en-US" sz="2000" dirty="0">
                <a:latin typeface="UTM Avo" panose="02040603050506020204"/>
              </a:rPr>
              <a:t> </a:t>
            </a:r>
            <a:r>
              <a:rPr lang="en-US" sz="2000" b="1" dirty="0">
                <a:latin typeface="UTM Avo" panose="02040603050506020204"/>
              </a:rPr>
              <a:t>Caps Lock </a:t>
            </a:r>
            <a:r>
              <a:rPr lang="en-US" sz="2000" dirty="0" err="1">
                <a:latin typeface="UTM Avo" panose="02040603050506020204"/>
              </a:rPr>
              <a:t>hoặc</a:t>
            </a:r>
            <a:r>
              <a:rPr lang="en-US" sz="2000" dirty="0">
                <a:latin typeface="UTM Avo" panose="02040603050506020204"/>
              </a:rPr>
              <a:t> </a:t>
            </a:r>
            <a:r>
              <a:rPr lang="en-US" sz="2000" dirty="0" err="1">
                <a:latin typeface="UTM Avo" panose="02040603050506020204"/>
              </a:rPr>
              <a:t>phím</a:t>
            </a:r>
            <a:r>
              <a:rPr lang="en-US" sz="2000" b="1" dirty="0">
                <a:latin typeface="UTM Avo" panose="02040603050506020204"/>
              </a:rPr>
              <a:t> Shift </a:t>
            </a:r>
            <a:r>
              <a:rPr lang="en-US" sz="2000" dirty="0" err="1">
                <a:latin typeface="UTM Avo" panose="02040603050506020204"/>
              </a:rPr>
              <a:t>để</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được</a:t>
            </a:r>
            <a:r>
              <a:rPr lang="en-US" sz="2000" dirty="0">
                <a:latin typeface="UTM Avo" panose="02040603050506020204"/>
              </a:rPr>
              <a:t> </a:t>
            </a:r>
            <a:r>
              <a:rPr lang="en-US" sz="2000" dirty="0" err="1">
                <a:latin typeface="UTM Avo" panose="02040603050506020204"/>
              </a:rPr>
              <a:t>chữ</a:t>
            </a:r>
            <a:r>
              <a:rPr lang="en-US" sz="2000" dirty="0">
                <a:latin typeface="UTM Avo" panose="02040603050506020204"/>
              </a:rPr>
              <a:t> in </a:t>
            </a:r>
            <a:r>
              <a:rPr lang="en-US" sz="2000" dirty="0" err="1">
                <a:latin typeface="UTM Avo" panose="02040603050506020204"/>
              </a:rPr>
              <a:t>hoa</a:t>
            </a:r>
            <a:endParaRPr lang="en-US" sz="2000" dirty="0">
              <a:latin typeface="UTM Avo" panose="02040603050506020204"/>
            </a:endParaRPr>
          </a:p>
        </p:txBody>
      </p:sp>
      <p:sp>
        <p:nvSpPr>
          <p:cNvPr id="6" name="TextBox 5"/>
          <p:cNvSpPr txBox="1"/>
          <p:nvPr/>
        </p:nvSpPr>
        <p:spPr>
          <a:xfrm>
            <a:off x="1035704" y="2631551"/>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endParaRPr lang="en-US" sz="2200" dirty="0">
              <a:solidFill>
                <a:schemeClr val="accent3">
                  <a:lumMod val="75000"/>
                </a:schemeClr>
              </a:solidFill>
              <a:latin typeface="Segoe UI Black" panose="020B0A02040204020203" pitchFamily="34" charset="0"/>
              <a:ea typeface="Segoe UI Black" panose="020B0A02040204020203" pitchFamily="34" charset="0"/>
            </a:endParaRPr>
          </a:p>
        </p:txBody>
      </p:sp>
      <p:sp>
        <p:nvSpPr>
          <p:cNvPr id="8" name="TextBox 7"/>
          <p:cNvSpPr txBox="1"/>
          <p:nvPr/>
        </p:nvSpPr>
        <p:spPr>
          <a:xfrm>
            <a:off x="2670833" y="256880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endParaRPr lang="en-US" sz="2400" dirty="0">
              <a:solidFill>
                <a:schemeClr val="bg1"/>
              </a:solidFill>
              <a:latin typeface="UTM Avo" panose="02040603050506020204"/>
            </a:endParaRPr>
          </a:p>
        </p:txBody>
      </p:sp>
      <p:sp>
        <p:nvSpPr>
          <p:cNvPr id="16" name="TextBox 15"/>
          <p:cNvSpPr txBox="1"/>
          <p:nvPr/>
        </p:nvSpPr>
        <p:spPr>
          <a:xfrm>
            <a:off x="3178159" y="2610316"/>
            <a:ext cx="8868529" cy="461665"/>
          </a:xfrm>
          <a:prstGeom prst="rect">
            <a:avLst/>
          </a:prstGeom>
          <a:noFill/>
        </p:spPr>
        <p:txBody>
          <a:bodyPr wrap="square" rtlCol="0">
            <a:spAutoFit/>
          </a:bodyPr>
          <a:lstStyle/>
          <a:p>
            <a:r>
              <a:rPr lang="en-US" sz="2400" dirty="0" err="1">
                <a:latin typeface="UTM Avo" panose="02040603050506020204"/>
              </a:rPr>
              <a:t>Tập</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đúng</a:t>
            </a:r>
            <a:r>
              <a:rPr lang="en-US" sz="2400" dirty="0">
                <a:latin typeface="UTM Avo" panose="02040603050506020204"/>
              </a:rPr>
              <a:t> </a:t>
            </a:r>
            <a:r>
              <a:rPr lang="en-US" sz="2400" dirty="0" err="1">
                <a:latin typeface="UTM Avo" panose="02040603050506020204"/>
              </a:rPr>
              <a:t>cách</a:t>
            </a:r>
            <a:r>
              <a:rPr lang="en-US" sz="2400" dirty="0">
                <a:latin typeface="UTM Avo" panose="02040603050506020204"/>
              </a:rPr>
              <a:t> </a:t>
            </a:r>
            <a:r>
              <a:rPr lang="en-US" sz="2400" dirty="0" err="1">
                <a:latin typeface="UTM Avo" panose="02040603050506020204"/>
              </a:rPr>
              <a:t>các</a:t>
            </a:r>
            <a:r>
              <a:rPr lang="en-US" sz="2400" dirty="0">
                <a:latin typeface="UTM Avo" panose="02040603050506020204"/>
              </a:rPr>
              <a:t> </a:t>
            </a:r>
            <a:r>
              <a:rPr lang="en-US" sz="2400" dirty="0" err="1">
                <a:latin typeface="UTM Avo" panose="02040603050506020204"/>
              </a:rPr>
              <a:t>đoạn</a:t>
            </a:r>
            <a:r>
              <a:rPr lang="en-US" sz="2400" dirty="0">
                <a:latin typeface="UTM Avo" panose="02040603050506020204"/>
              </a:rPr>
              <a:t> </a:t>
            </a:r>
            <a:r>
              <a:rPr lang="en-US" sz="2400" dirty="0" err="1">
                <a:latin typeface="UTM Avo" panose="02040603050506020204"/>
              </a:rPr>
              <a:t>văn</a:t>
            </a:r>
            <a:r>
              <a:rPr lang="en-US" sz="2400" dirty="0">
                <a:latin typeface="UTM Avo" panose="02040603050506020204"/>
              </a:rPr>
              <a:t> </a:t>
            </a:r>
            <a:r>
              <a:rPr lang="en-US" sz="2400" dirty="0" err="1">
                <a:latin typeface="UTM Avo" panose="02040603050506020204"/>
              </a:rPr>
              <a:t>bản</a:t>
            </a:r>
            <a:r>
              <a:rPr lang="en-US" sz="2400" dirty="0">
                <a:latin typeface="UTM Avo" panose="02040603050506020204"/>
              </a:rPr>
              <a:t> </a:t>
            </a:r>
            <a:r>
              <a:rPr lang="en-US" sz="2400" dirty="0" err="1">
                <a:latin typeface="UTM Avo" panose="02040603050506020204"/>
              </a:rPr>
              <a:t>sau</a:t>
            </a:r>
            <a:r>
              <a:rPr lang="en-US" sz="2400" dirty="0">
                <a:latin typeface="UTM Avo" panose="02040603050506020204"/>
              </a:rPr>
              <a:t>. </a:t>
            </a:r>
            <a:r>
              <a:rPr lang="en-US" sz="2400" dirty="0" err="1">
                <a:latin typeface="UTM Avo" panose="02040603050506020204"/>
              </a:rPr>
              <a:t>Em</a:t>
            </a:r>
            <a:r>
              <a:rPr lang="en-US" sz="2400" dirty="0">
                <a:latin typeface="UTM Avo" panose="02040603050506020204"/>
              </a:rPr>
              <a:t> </a:t>
            </a:r>
            <a:r>
              <a:rPr lang="en-US" sz="2400" dirty="0" err="1">
                <a:latin typeface="UTM Avo" panose="02040603050506020204"/>
              </a:rPr>
              <a:t>có</a:t>
            </a:r>
            <a:r>
              <a:rPr lang="en-US" sz="2400" dirty="0">
                <a:latin typeface="UTM Avo" panose="02040603050506020204"/>
              </a:rPr>
              <a:t> </a:t>
            </a:r>
            <a:r>
              <a:rPr lang="en-US" sz="2400" dirty="0" err="1">
                <a:latin typeface="UTM Avo" panose="02040603050506020204"/>
              </a:rPr>
              <a:t>thể</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dấu</a:t>
            </a:r>
            <a:r>
              <a:rPr lang="en-US" sz="2400" dirty="0">
                <a:latin typeface="UTM Avo" panose="02040603050506020204"/>
              </a:rPr>
              <a:t>.</a:t>
            </a:r>
            <a:endParaRPr lang="en-US" sz="2400" dirty="0">
              <a:latin typeface="UTM Avo" panose="02040603050506020204"/>
            </a:endParaRPr>
          </a:p>
        </p:txBody>
      </p:sp>
      <p:sp>
        <p:nvSpPr>
          <p:cNvPr id="17" name="TextBox 16"/>
          <p:cNvSpPr txBox="1"/>
          <p:nvPr/>
        </p:nvSpPr>
        <p:spPr>
          <a:xfrm>
            <a:off x="1493031" y="3156886"/>
            <a:ext cx="3052917"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p:cNvSpPr txBox="1"/>
          <p:nvPr/>
        </p:nvSpPr>
        <p:spPr>
          <a:xfrm>
            <a:off x="1905986" y="3526218"/>
            <a:ext cx="2639962" cy="1754326"/>
          </a:xfrm>
          <a:prstGeom prst="rect">
            <a:avLst/>
          </a:prstGeom>
          <a:noFill/>
        </p:spPr>
        <p:txBody>
          <a:bodyPr wrap="square" rtlCol="0">
            <a:spAutoFit/>
          </a:bodyPr>
          <a:lstStyle/>
          <a:p>
            <a:r>
              <a:rPr lang="en-US" dirty="0">
                <a:latin typeface="UTM Avo" panose="02040603050506020204"/>
              </a:rPr>
              <a:t>111 – </a:t>
            </a:r>
            <a:r>
              <a:rPr lang="en-US" dirty="0" err="1">
                <a:latin typeface="UTM Avo" panose="02040603050506020204"/>
              </a:rPr>
              <a:t>Bảo</a:t>
            </a:r>
            <a:r>
              <a:rPr lang="en-US" dirty="0">
                <a:latin typeface="UTM Avo" panose="02040603050506020204"/>
              </a:rPr>
              <a:t> </a:t>
            </a:r>
            <a:r>
              <a:rPr lang="en-US" dirty="0" err="1">
                <a:latin typeface="UTM Avo" panose="02040603050506020204"/>
              </a:rPr>
              <a:t>vệ</a:t>
            </a:r>
            <a:r>
              <a:rPr lang="en-US" dirty="0">
                <a:latin typeface="UTM Avo" panose="02040603050506020204"/>
              </a:rPr>
              <a:t> </a:t>
            </a:r>
            <a:r>
              <a:rPr lang="en-US" dirty="0" err="1">
                <a:latin typeface="UTM Avo" panose="02040603050506020204"/>
              </a:rPr>
              <a:t>trẻ</a:t>
            </a:r>
            <a:r>
              <a:rPr lang="en-US" dirty="0">
                <a:latin typeface="UTM Avo" panose="02040603050506020204"/>
              </a:rPr>
              <a:t> </a:t>
            </a:r>
            <a:r>
              <a:rPr lang="en-US" dirty="0" err="1">
                <a:latin typeface="UTM Avo" panose="02040603050506020204"/>
              </a:rPr>
              <a:t>em</a:t>
            </a:r>
            <a:endParaRPr lang="en-US" dirty="0">
              <a:latin typeface="UTM Avo" panose="02040603050506020204"/>
            </a:endParaRPr>
          </a:p>
          <a:p>
            <a:r>
              <a:rPr lang="en-US" dirty="0">
                <a:latin typeface="UTM Avo" panose="02040603050506020204"/>
              </a:rPr>
              <a:t>112 – </a:t>
            </a:r>
            <a:r>
              <a:rPr lang="en-US" dirty="0" err="1">
                <a:latin typeface="UTM Avo" panose="02040603050506020204"/>
              </a:rPr>
              <a:t>Tìm</a:t>
            </a:r>
            <a:r>
              <a:rPr lang="en-US" dirty="0">
                <a:latin typeface="UTM Avo" panose="02040603050506020204"/>
              </a:rPr>
              <a:t> </a:t>
            </a:r>
            <a:r>
              <a:rPr lang="en-US" dirty="0" err="1">
                <a:latin typeface="UTM Avo" panose="02040603050506020204"/>
              </a:rPr>
              <a:t>kiếm</a:t>
            </a:r>
            <a:r>
              <a:rPr lang="en-US" dirty="0">
                <a:latin typeface="UTM Avo" panose="02040603050506020204"/>
              </a:rPr>
              <a:t> , </a:t>
            </a:r>
            <a:r>
              <a:rPr lang="en-US" dirty="0" err="1">
                <a:latin typeface="UTM Avo" panose="02040603050506020204"/>
              </a:rPr>
              <a:t>cứu</a:t>
            </a:r>
            <a:r>
              <a:rPr lang="en-US" dirty="0">
                <a:latin typeface="UTM Avo" panose="02040603050506020204"/>
              </a:rPr>
              <a:t> </a:t>
            </a:r>
            <a:r>
              <a:rPr lang="en-US" dirty="0" err="1">
                <a:latin typeface="UTM Avo" panose="02040603050506020204"/>
              </a:rPr>
              <a:t>nạn</a:t>
            </a:r>
            <a:endParaRPr lang="en-US" dirty="0">
              <a:latin typeface="UTM Avo" panose="02040603050506020204"/>
            </a:endParaRPr>
          </a:p>
          <a:p>
            <a:r>
              <a:rPr lang="en-US" dirty="0">
                <a:latin typeface="UTM Avo" panose="02040603050506020204"/>
              </a:rPr>
              <a:t>113 – </a:t>
            </a:r>
            <a:r>
              <a:rPr lang="en-US" dirty="0" err="1">
                <a:latin typeface="UTM Avo" panose="02040603050506020204"/>
              </a:rPr>
              <a:t>Công</a:t>
            </a:r>
            <a:r>
              <a:rPr lang="en-US" dirty="0">
                <a:latin typeface="UTM Avo" panose="02040603050506020204"/>
              </a:rPr>
              <a:t> an</a:t>
            </a:r>
            <a:endParaRPr lang="en-US" dirty="0">
              <a:latin typeface="UTM Avo" panose="02040603050506020204"/>
            </a:endParaRPr>
          </a:p>
          <a:p>
            <a:r>
              <a:rPr lang="en-US" dirty="0">
                <a:latin typeface="UTM Avo" panose="02040603050506020204"/>
              </a:rPr>
              <a:t>114 – </a:t>
            </a:r>
            <a:r>
              <a:rPr lang="en-US" dirty="0" err="1">
                <a:latin typeface="UTM Avo" panose="02040603050506020204"/>
              </a:rPr>
              <a:t>Cứu</a:t>
            </a:r>
            <a:r>
              <a:rPr lang="en-US" dirty="0">
                <a:latin typeface="UTM Avo" panose="02040603050506020204"/>
              </a:rPr>
              <a:t> </a:t>
            </a:r>
            <a:r>
              <a:rPr lang="en-US" dirty="0" err="1">
                <a:latin typeface="UTM Avo" panose="02040603050506020204"/>
              </a:rPr>
              <a:t>hỏa</a:t>
            </a:r>
            <a:endParaRPr lang="en-US" dirty="0">
              <a:latin typeface="UTM Avo" panose="02040603050506020204"/>
            </a:endParaRPr>
          </a:p>
          <a:p>
            <a:r>
              <a:rPr lang="en-US" dirty="0">
                <a:latin typeface="UTM Avo" panose="02040603050506020204"/>
              </a:rPr>
              <a:t>115 – </a:t>
            </a:r>
            <a:r>
              <a:rPr lang="en-US" dirty="0" err="1">
                <a:latin typeface="UTM Avo" panose="02040603050506020204"/>
              </a:rPr>
              <a:t>Cấp</a:t>
            </a:r>
            <a:r>
              <a:rPr lang="en-US" dirty="0">
                <a:latin typeface="UTM Avo" panose="02040603050506020204"/>
              </a:rPr>
              <a:t> </a:t>
            </a:r>
            <a:r>
              <a:rPr lang="en-US" dirty="0" err="1">
                <a:latin typeface="UTM Avo" panose="02040603050506020204"/>
              </a:rPr>
              <a:t>cứu</a:t>
            </a:r>
            <a:r>
              <a:rPr lang="en-US" dirty="0">
                <a:latin typeface="UTM Avo" panose="02040603050506020204"/>
              </a:rPr>
              <a:t> </a:t>
            </a:r>
            <a:endParaRPr lang="en-US" dirty="0">
              <a:latin typeface="UTM Avo" panose="02040603050506020204"/>
            </a:endParaRPr>
          </a:p>
          <a:p>
            <a:endParaRPr lang="en-US" dirty="0">
              <a:latin typeface="UTM Avo" panose="02040603050506020204"/>
            </a:endParaRPr>
          </a:p>
        </p:txBody>
      </p:sp>
      <p:sp>
        <p:nvSpPr>
          <p:cNvPr id="22" name="TextBox 21"/>
          <p:cNvSpPr txBox="1"/>
          <p:nvPr/>
        </p:nvSpPr>
        <p:spPr>
          <a:xfrm>
            <a:off x="4984768" y="3156886"/>
            <a:ext cx="6444893" cy="923330"/>
          </a:xfrm>
          <a:prstGeom prst="rect">
            <a:avLst/>
          </a:prstGeom>
          <a:noFill/>
        </p:spPr>
        <p:txBody>
          <a:bodyPr wrap="square" rtlCol="0">
            <a:spAutoFit/>
          </a:bodyPr>
          <a:lstStyle/>
          <a:p>
            <a:pPr algn="just"/>
            <a:r>
              <a:rPr lang="en-US" b="1" dirty="0">
                <a:latin typeface="UTM Avo" panose="02040603050506020204"/>
              </a:rPr>
              <a:t>b)</a:t>
            </a:r>
            <a:r>
              <a:rPr lang="en-US" dirty="0">
                <a:latin typeface="UTM Avo" panose="02040603050506020204"/>
              </a:rPr>
              <a:t> </a:t>
            </a:r>
            <a:r>
              <a:rPr lang="en-US" dirty="0" err="1">
                <a:latin typeface="UTM Avo" panose="02040603050506020204"/>
              </a:rPr>
              <a:t>Một</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có</a:t>
            </a:r>
            <a:r>
              <a:rPr lang="en-US" dirty="0">
                <a:latin typeface="UTM Avo" panose="02040603050506020204"/>
              </a:rPr>
              <a:t> 365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có</a:t>
            </a:r>
            <a:r>
              <a:rPr lang="en-US" dirty="0">
                <a:latin typeface="UTM Avo" panose="02040603050506020204"/>
              </a:rPr>
              <a:t> 366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4, 6, 9, 11 </a:t>
            </a:r>
            <a:r>
              <a:rPr lang="en-US" dirty="0" err="1">
                <a:latin typeface="UTM Avo" panose="02040603050506020204"/>
              </a:rPr>
              <a:t>có</a:t>
            </a:r>
            <a:r>
              <a:rPr lang="en-US" dirty="0">
                <a:latin typeface="UTM Avo" panose="02040603050506020204"/>
              </a:rPr>
              <a:t> 30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1, 3, 5, 7, 8, 10, 12 </a:t>
            </a:r>
            <a:r>
              <a:rPr lang="en-US" dirty="0" err="1">
                <a:latin typeface="UTM Avo" panose="02040603050506020204"/>
              </a:rPr>
              <a:t>có</a:t>
            </a:r>
            <a:r>
              <a:rPr lang="en-US" dirty="0">
                <a:latin typeface="UTM Avo" panose="02040603050506020204"/>
              </a:rPr>
              <a:t> 31 </a:t>
            </a:r>
            <a:r>
              <a:rPr lang="en-US" dirty="0" err="1">
                <a:latin typeface="UTM Avo" panose="02040603050506020204"/>
              </a:rPr>
              <a:t>ngày</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28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29 </a:t>
            </a:r>
            <a:r>
              <a:rPr lang="en-US" dirty="0" err="1">
                <a:latin typeface="UTM Avo" panose="02040603050506020204"/>
              </a:rPr>
              <a:t>ngày</a:t>
            </a:r>
            <a:r>
              <a:rPr lang="en-US" dirty="0">
                <a:latin typeface="UTM Avo" panose="02040603050506020204"/>
              </a:rPr>
              <a:t>.</a:t>
            </a:r>
            <a:endParaRPr lang="en-US" b="1" dirty="0">
              <a:latin typeface="UTM Avo" panose="02040603050506020204"/>
            </a:endParaRPr>
          </a:p>
        </p:txBody>
      </p:sp>
      <p:sp>
        <p:nvSpPr>
          <p:cNvPr id="23" name="TextBox 22"/>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endParaRPr lang="en-US" sz="2000" dirty="0">
              <a:solidFill>
                <a:schemeClr val="accent4">
                  <a:lumMod val="75000"/>
                </a:schemeClr>
              </a:solidFill>
              <a:latin typeface="UTM Avo" panose="02040603050506020204"/>
            </a:endParaRPr>
          </a:p>
        </p:txBody>
      </p:sp>
      <p:sp>
        <p:nvSpPr>
          <p:cNvPr id="24" name="TextBox 23"/>
          <p:cNvSpPr txBox="1"/>
          <p:nvPr/>
        </p:nvSpPr>
        <p:spPr>
          <a:xfrm>
            <a:off x="1678467" y="5729820"/>
            <a:ext cx="9066814" cy="338554"/>
          </a:xfrm>
          <a:prstGeom prst="rect">
            <a:avLst/>
          </a:prstGeom>
          <a:noFill/>
        </p:spPr>
        <p:txBody>
          <a:bodyPr wrap="square" rtlCol="0">
            <a:spAutoFit/>
          </a:bodyPr>
          <a:lstStyle/>
          <a:p>
            <a:r>
              <a:rPr lang="en-US" sz="1600" dirty="0" err="1">
                <a:latin typeface="UTM Avo" panose="02040603050506020204"/>
              </a:rPr>
              <a:t>Thực</a:t>
            </a:r>
            <a:r>
              <a:rPr lang="en-US" sz="1600" dirty="0">
                <a:latin typeface="UTM Avo" panose="02040603050506020204"/>
              </a:rPr>
              <a:t> </a:t>
            </a:r>
            <a:r>
              <a:rPr lang="en-US" sz="1600" dirty="0" err="1">
                <a:latin typeface="UTM Avo" panose="02040603050506020204"/>
              </a:rPr>
              <a:t>hiện</a:t>
            </a:r>
            <a:r>
              <a:rPr lang="en-US" sz="1600" dirty="0">
                <a:latin typeface="UTM Avo" panose="02040603050506020204"/>
              </a:rPr>
              <a:t> </a:t>
            </a:r>
            <a:r>
              <a:rPr lang="en-US" sz="1600" dirty="0" err="1">
                <a:latin typeface="UTM Avo" panose="02040603050506020204"/>
              </a:rPr>
              <a:t>các</a:t>
            </a:r>
            <a:r>
              <a:rPr lang="en-US" sz="1600" dirty="0">
                <a:latin typeface="UTM Avo" panose="02040603050506020204"/>
              </a:rPr>
              <a:t> </a:t>
            </a:r>
            <a:r>
              <a:rPr lang="en-US" sz="1600" dirty="0" err="1">
                <a:latin typeface="UTM Avo" panose="02040603050506020204"/>
              </a:rPr>
              <a:t>bước</a:t>
            </a:r>
            <a:r>
              <a:rPr lang="en-US" sz="1600" dirty="0">
                <a:latin typeface="UTM Avo" panose="02040603050506020204"/>
              </a:rPr>
              <a:t> 1, 2 </a:t>
            </a:r>
            <a:r>
              <a:rPr lang="en-US" sz="1600" dirty="0" err="1">
                <a:latin typeface="UTM Avo" panose="02040603050506020204"/>
              </a:rPr>
              <a:t>tương</a:t>
            </a:r>
            <a:r>
              <a:rPr lang="en-US" sz="1600" dirty="0">
                <a:latin typeface="UTM Avo" panose="02040603050506020204"/>
              </a:rPr>
              <a:t> </a:t>
            </a:r>
            <a:r>
              <a:rPr lang="en-US" sz="1600" dirty="0" err="1">
                <a:latin typeface="UTM Avo" panose="02040603050506020204"/>
              </a:rPr>
              <a:t>tự</a:t>
            </a:r>
            <a:r>
              <a:rPr lang="en-US" sz="1600" dirty="0">
                <a:latin typeface="UTM Avo" panose="02040603050506020204"/>
              </a:rPr>
              <a:t> </a:t>
            </a:r>
            <a:r>
              <a:rPr lang="en-US" sz="1600" dirty="0" err="1">
                <a:latin typeface="UTM Avo" panose="02040603050506020204"/>
              </a:rPr>
              <a:t>như</a:t>
            </a:r>
            <a:r>
              <a:rPr lang="en-US" sz="1600" dirty="0">
                <a:latin typeface="UTM Avo" panose="02040603050506020204"/>
              </a:rPr>
              <a:t> </a:t>
            </a:r>
            <a:r>
              <a:rPr lang="en-US" sz="1600" dirty="0" err="1">
                <a:latin typeface="UTM Avo" panose="02040603050506020204"/>
              </a:rPr>
              <a:t>Nhiệm</a:t>
            </a:r>
            <a:r>
              <a:rPr lang="en-US" sz="1600" dirty="0">
                <a:latin typeface="UTM Avo" panose="02040603050506020204"/>
              </a:rPr>
              <a:t> </a:t>
            </a:r>
            <a:r>
              <a:rPr lang="en-US" sz="1600" dirty="0" err="1">
                <a:latin typeface="UTM Avo" panose="02040603050506020204"/>
              </a:rPr>
              <a:t>vụ</a:t>
            </a:r>
            <a:r>
              <a:rPr lang="en-US" sz="1600" dirty="0">
                <a:latin typeface="UTM Avo" panose="02040603050506020204"/>
              </a:rPr>
              <a:t> 1</a:t>
            </a:r>
            <a:r>
              <a:rPr lang="en-US" sz="1400" dirty="0">
                <a:latin typeface="UTM Avo" panose="02040603050506020204"/>
              </a:rPr>
              <a:t>.</a:t>
            </a:r>
            <a:endParaRPr lang="en-US" sz="1400" dirty="0">
              <a:latin typeface="UTM Avo" panose="02040603050506020204"/>
            </a:endParaRPr>
          </a:p>
        </p:txBody>
      </p:sp>
      <p:sp>
        <p:nvSpPr>
          <p:cNvPr id="25" name="TextBox 24"/>
          <p:cNvSpPr txBox="1"/>
          <p:nvPr/>
        </p:nvSpPr>
        <p:spPr>
          <a:xfrm>
            <a:off x="1678467" y="6129930"/>
            <a:ext cx="8421778" cy="338554"/>
          </a:xfrm>
          <a:prstGeom prst="rect">
            <a:avLst/>
          </a:prstGeom>
          <a:noFill/>
        </p:spPr>
        <p:txBody>
          <a:bodyPr wrap="square" rtlCol="0">
            <a:spAutoFit/>
          </a:bodyPr>
          <a:lstStyle/>
          <a:p>
            <a:r>
              <a:rPr lang="en-US" sz="1600" i="1" dirty="0" err="1">
                <a:latin typeface="UTM Avo" panose="02040603050506020204"/>
              </a:rPr>
              <a:t>Lưu</a:t>
            </a:r>
            <a:r>
              <a:rPr lang="en-US" sz="1600" i="1" dirty="0">
                <a:latin typeface="UTM Avo" panose="02040603050506020204"/>
              </a:rPr>
              <a:t> ý: </a:t>
            </a:r>
            <a:r>
              <a:rPr lang="en-US" sz="1600" dirty="0" err="1">
                <a:latin typeface="UTM Avo" panose="02040603050506020204"/>
              </a:rPr>
              <a:t>Gõ</a:t>
            </a:r>
            <a:r>
              <a:rPr lang="en-US" sz="1600" dirty="0">
                <a:latin typeface="UTM Avo" panose="02040603050506020204"/>
              </a:rPr>
              <a:t> </a:t>
            </a:r>
            <a:r>
              <a:rPr lang="en-US" sz="1600" dirty="0" err="1">
                <a:latin typeface="UTM Avo" panose="02040603050506020204"/>
              </a:rPr>
              <a:t>phím</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 </a:t>
            </a:r>
            <a:r>
              <a:rPr lang="en-US" sz="1600" dirty="0" err="1">
                <a:latin typeface="UTM Avo" panose="02040603050506020204"/>
              </a:rPr>
              <a:t>sau</a:t>
            </a:r>
            <a:r>
              <a:rPr lang="en-US" sz="1600" dirty="0">
                <a:latin typeface="UTM Avo" panose="02040603050506020204"/>
              </a:rPr>
              <a:t> </a:t>
            </a:r>
            <a:r>
              <a:rPr lang="en-US" sz="1600" dirty="0" err="1">
                <a:latin typeface="UTM Avo" panose="02040603050506020204"/>
              </a:rPr>
              <a:t>mỗi</a:t>
            </a:r>
            <a:r>
              <a:rPr lang="en-US" sz="1600" dirty="0">
                <a:latin typeface="UTM Avo" panose="02040603050506020204"/>
              </a:rPr>
              <a:t> </a:t>
            </a:r>
            <a:r>
              <a:rPr lang="en-US" sz="1600" dirty="0" err="1">
                <a:latin typeface="UTM Avo" panose="02040603050506020204"/>
              </a:rPr>
              <a:t>từ</a:t>
            </a:r>
            <a:r>
              <a:rPr lang="en-US" sz="1600" dirty="0">
                <a:latin typeface="UTM Avo" panose="02040603050506020204"/>
              </a:rPr>
              <a:t>, </a:t>
            </a:r>
            <a:r>
              <a:rPr lang="en-US" sz="1600" dirty="0" err="1">
                <a:latin typeface="UTM Avo" panose="02040603050506020204"/>
              </a:rPr>
              <a:t>trước</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phẩy</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chấm</a:t>
            </a:r>
            <a:r>
              <a:rPr lang="en-US" sz="1600" dirty="0">
                <a:latin typeface="UTM Avo" panose="02040603050506020204"/>
              </a:rPr>
              <a:t> </a:t>
            </a:r>
            <a:r>
              <a:rPr lang="en-US" sz="1600" dirty="0" err="1">
                <a:latin typeface="UTM Avo" panose="02040603050506020204"/>
              </a:rPr>
              <a:t>không</a:t>
            </a:r>
            <a:r>
              <a:rPr lang="en-US" sz="1600" dirty="0">
                <a:latin typeface="UTM Avo" panose="02040603050506020204"/>
              </a:rPr>
              <a:t> </a:t>
            </a:r>
            <a:r>
              <a:rPr lang="en-US" sz="1600" dirty="0" err="1">
                <a:latin typeface="UTM Avo" panose="02040603050506020204"/>
              </a:rPr>
              <a:t>có</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a:t>
            </a:r>
            <a:endParaRPr lang="en-US" sz="1600" dirty="0">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p:cNvGraphicFramePr>
            <a:graphicFrameLocks noGrp="1"/>
          </p:cNvGraphicFramePr>
          <p:nvPr/>
        </p:nvGraphicFramePr>
        <p:xfrm>
          <a:off x="1652195" y="1843272"/>
          <a:ext cx="6990359" cy="4559544"/>
        </p:xfrm>
        <a:graphic>
          <a:graphicData uri="http://schemas.openxmlformats.org/drawingml/2006/table">
            <a:tbl>
              <a:tblPr firstRow="1" bandRow="1">
                <a:tableStyleId>{21E4AEA4-8DFA-4A89-87EB-49C32662AFE0}</a:tableStyleId>
              </a:tblPr>
              <a:tblGrid>
                <a:gridCol w="3539237"/>
                <a:gridCol w="3451122"/>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tr>
              <a:tr h="516194">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3030"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r h="0">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r>
              <a:tr h="537195">
                <a:tc>
                  <a:txBody>
                    <a:bodyPr/>
                    <a:lstStyle/>
                    <a:p>
                      <a:pPr algn="l"/>
                      <a:r>
                        <a:rPr lang="en-US" sz="2000">
                          <a:latin typeface="UTM Avo" panose="02040603050506020204"/>
                        </a:rPr>
                        <a:t>  3) Ngón giữa tay trái</a:t>
                      </a:r>
                      <a:endParaRPr lang="en-US" sz="2000">
                        <a:latin typeface="UTM Avo" panose="02040603050506020204"/>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r>
              <a:tr h="537195">
                <a:tc>
                  <a:txBody>
                    <a:bodyPr/>
                    <a:lstStyle/>
                    <a:p>
                      <a:pPr algn="l"/>
                      <a:r>
                        <a:rPr lang="en-US" sz="2000">
                          <a:latin typeface="UTM Avo" panose="02040603050506020204"/>
                        </a:rPr>
                        <a:t>  4) Ngón giữa tay phải</a:t>
                      </a:r>
                      <a:endParaRPr lang="en-US" sz="2000">
                        <a:latin typeface="UTM Avo" panose="02040603050506020204"/>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r>
              <a:tr h="537194">
                <a:tc>
                  <a:txBody>
                    <a:bodyPr/>
                    <a:lstStyle/>
                    <a:p>
                      <a:pPr algn="l"/>
                      <a:r>
                        <a:rPr lang="en-US" sz="2000">
                          <a:latin typeface="UTM Avo" panose="02040603050506020204"/>
                        </a:rPr>
                        <a:t>  5) Ngón áp út tay trái</a:t>
                      </a:r>
                      <a:endParaRPr lang="en-US" sz="2000">
                        <a:latin typeface="UTM Avo" panose="02040603050506020204"/>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r>
              <a:tr h="537195">
                <a:tc>
                  <a:txBody>
                    <a:bodyPr/>
                    <a:lstStyle/>
                    <a:p>
                      <a:pPr algn="l"/>
                      <a:r>
                        <a:rPr lang="en-US" sz="2000">
                          <a:latin typeface="UTM Avo" panose="02040603050506020204"/>
                        </a:rPr>
                        <a:t>  6) Ngón áp út tay phải</a:t>
                      </a:r>
                      <a:endParaRPr lang="en-US" sz="2000">
                        <a:latin typeface="UTM Avo" panose="02040603050506020204"/>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r>
              <a:tr h="537195">
                <a:tc>
                  <a:txBody>
                    <a:bodyPr/>
                    <a:lstStyle/>
                    <a:p>
                      <a:pPr algn="l"/>
                      <a:r>
                        <a:rPr lang="en-US" sz="2000">
                          <a:latin typeface="UTM Avo" panose="02040603050506020204"/>
                        </a:rPr>
                        <a:t>  7) Ngón út tay trái</a:t>
                      </a:r>
                      <a:endParaRPr lang="en-US" sz="2000">
                        <a:latin typeface="UTM Avo" panose="02040603050506020204"/>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r>
              <a:tr h="503936">
                <a:tc>
                  <a:txBody>
                    <a:bodyPr/>
                    <a:lstStyle/>
                    <a:p>
                      <a:pPr algn="l"/>
                      <a:r>
                        <a:rPr lang="en-US" sz="2000">
                          <a:latin typeface="UTM Avo" panose="02040603050506020204"/>
                        </a:rPr>
                        <a:t>  8) Ngón út tay phải</a:t>
                      </a:r>
                      <a:endParaRPr lang="en-US" sz="2000">
                        <a:latin typeface="UTM Avo" panose="02040603050506020204"/>
                      </a:endParaRP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endParaRPr lang="en-US" sz="2000" kern="1200">
                        <a:solidFill>
                          <a:schemeClr val="tx1"/>
                        </a:solidFill>
                        <a:latin typeface="UTM Avo" panose="02040603050506020204"/>
                        <a:ea typeface="+mn-ea"/>
                        <a:cs typeface="Times New Roman" panose="02020603050405020304" pitchFamily="18" charset="0"/>
                      </a:endParaRPr>
                    </a:p>
                  </a:txBody>
                  <a:tcPr anchor="ctr">
                    <a:solidFill>
                      <a:srgbClr val="C7EAF5"/>
                    </a:solidFill>
                  </a:tcPr>
                </a:tc>
              </a:tr>
            </a:tbl>
          </a:graphicData>
        </a:graphic>
      </p:graphicFrame>
      <p:sp>
        <p:nvSpPr>
          <p:cNvPr id="4" name="TextBox 3"/>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endParaRPr lang="en-US" sz="2400">
              <a:solidFill>
                <a:schemeClr val="accent4">
                  <a:lumMod val="75000"/>
                </a:schemeClr>
              </a:solidFill>
              <a:latin typeface="UTM Avo" panose="02040603050506020204"/>
            </a:endParaRPr>
          </a:p>
        </p:txBody>
      </p:sp>
      <p:sp>
        <p:nvSpPr>
          <p:cNvPr id="7" name="TextBox 6"/>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endParaRPr lang="en-US" sz="2400">
              <a:solidFill>
                <a:schemeClr val="accent4">
                  <a:lumMod val="50000"/>
                </a:schemeClr>
              </a:solidFill>
              <a:latin typeface="UTM Avo" panose="02040603050506020204"/>
            </a:endParaRPr>
          </a:p>
          <a:p>
            <a:pPr algn="ctr"/>
            <a:r>
              <a:rPr lang="en-US" sz="2400">
                <a:solidFill>
                  <a:schemeClr val="accent4">
                    <a:lumMod val="50000"/>
                  </a:schemeClr>
                </a:solidFill>
                <a:latin typeface="UTM Avo" panose="02040603050506020204"/>
              </a:rPr>
              <a:t>2 – a </a:t>
            </a:r>
            <a:endParaRPr lang="en-US" sz="2400">
              <a:solidFill>
                <a:schemeClr val="accent4">
                  <a:lumMod val="50000"/>
                </a:schemeClr>
              </a:solidFill>
              <a:latin typeface="UTM Avo" panose="02040603050506020204"/>
            </a:endParaRPr>
          </a:p>
          <a:p>
            <a:pPr algn="ctr"/>
            <a:r>
              <a:rPr lang="en-US" sz="2400">
                <a:solidFill>
                  <a:schemeClr val="accent4">
                    <a:lumMod val="50000"/>
                  </a:schemeClr>
                </a:solidFill>
                <a:latin typeface="UTM Avo" panose="02040603050506020204"/>
              </a:rPr>
              <a:t>3 – e </a:t>
            </a:r>
            <a:endParaRPr lang="en-US" sz="2400">
              <a:solidFill>
                <a:schemeClr val="accent4">
                  <a:lumMod val="50000"/>
                </a:schemeClr>
              </a:solidFill>
              <a:latin typeface="UTM Avo" panose="02040603050506020204"/>
            </a:endParaRPr>
          </a:p>
          <a:p>
            <a:pPr algn="ctr"/>
            <a:r>
              <a:rPr lang="en-US" sz="2400">
                <a:solidFill>
                  <a:schemeClr val="accent4">
                    <a:lumMod val="50000"/>
                  </a:schemeClr>
                </a:solidFill>
                <a:latin typeface="UTM Avo" panose="02040603050506020204"/>
              </a:rPr>
              <a:t>4 – b </a:t>
            </a:r>
            <a:endParaRPr lang="en-US" sz="2400">
              <a:solidFill>
                <a:schemeClr val="accent4">
                  <a:lumMod val="50000"/>
                </a:schemeClr>
              </a:solidFill>
              <a:latin typeface="UTM Avo" panose="02040603050506020204"/>
            </a:endParaRP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endParaRPr lang="en-US" sz="2400">
              <a:solidFill>
                <a:schemeClr val="accent4">
                  <a:lumMod val="50000"/>
                </a:schemeClr>
              </a:solidFill>
              <a:latin typeface="UTM Avo" panose="02040603050506020204"/>
            </a:endParaRPr>
          </a:p>
          <a:p>
            <a:pPr algn="ctr"/>
            <a:r>
              <a:rPr lang="en-US" sz="2400">
                <a:solidFill>
                  <a:schemeClr val="accent4">
                    <a:lumMod val="50000"/>
                  </a:schemeClr>
                </a:solidFill>
                <a:latin typeface="UTM Avo" panose="02040603050506020204"/>
              </a:rPr>
              <a:t>7 – f </a:t>
            </a:r>
            <a:endParaRPr lang="en-US" sz="2400">
              <a:solidFill>
                <a:schemeClr val="accent4">
                  <a:lumMod val="50000"/>
                </a:schemeClr>
              </a:solidFill>
              <a:latin typeface="UTM Avo" panose="02040603050506020204"/>
            </a:endParaRPr>
          </a:p>
          <a:p>
            <a:pPr algn="ctr"/>
            <a:r>
              <a:rPr lang="en-US" sz="2400">
                <a:solidFill>
                  <a:schemeClr val="accent4">
                    <a:lumMod val="50000"/>
                  </a:schemeClr>
                </a:solidFill>
                <a:latin typeface="UTM Avo" panose="02040603050506020204"/>
              </a:rPr>
              <a:t>8 – g </a:t>
            </a:r>
            <a:endParaRPr lang="en-US" sz="2400">
              <a:solidFill>
                <a:schemeClr val="accent4">
                  <a:lumMod val="50000"/>
                </a:schemeClr>
              </a:solidFill>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tags/tag1.xml><?xml version="1.0" encoding="utf-8"?>
<p:tagLst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3673</Words>
  <Application>WPS Presentation</Application>
  <PresentationFormat>Widescreen</PresentationFormat>
  <Paragraphs>203</Paragraphs>
  <Slides>12</Slides>
  <Notes>2</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12</vt:i4>
      </vt:variant>
    </vt:vector>
  </HeadingPairs>
  <TitlesOfParts>
    <vt:vector size="35" baseType="lpstr">
      <vt:lpstr>Arial</vt:lpstr>
      <vt:lpstr>SimSun</vt:lpstr>
      <vt:lpstr>Wingdings</vt:lpstr>
      <vt:lpstr>UTM Avo</vt:lpstr>
      <vt:lpstr>SVN-SAF</vt:lpstr>
      <vt:lpstr>Segoe Print</vt:lpstr>
      <vt:lpstr>Times New Roman</vt:lpstr>
      <vt:lpstr>UVF Salome</vt:lpstr>
      <vt:lpstr>UTM Avo</vt:lpstr>
      <vt:lpstr>SVN-Adam Gorry</vt:lpstr>
      <vt:lpstr>SVN-Avo</vt:lpstr>
      <vt:lpstr>等线</vt:lpstr>
      <vt:lpstr>SVN-Androgyne</vt:lpstr>
      <vt:lpstr>Sitka Text</vt:lpstr>
      <vt:lpstr>UD Digi Kyokasho NK-B</vt:lpstr>
      <vt:lpstr>Segoe UI Black</vt:lpstr>
      <vt:lpstr>iCiel Cadena</vt:lpstr>
      <vt:lpstr>Microsoft YaHei</vt:lpstr>
      <vt:lpstr>Arial Unicode MS</vt:lpstr>
      <vt:lpstr>Yu Gothic UI</vt:lpstr>
      <vt:lpstr>Calibri</vt:lpstr>
      <vt:lpstr>Yu Gothic UI Semilight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VnDoc.com</dc:title>
  <dc:creator/>
  <dc:subject>Giáo án Powerpoint Tin học 4 Kết nối tri thức (Cả năm)   VnDoc.com</dc:subject>
  <cp:category>Giáo án Powerpoint Tin học 4 Kết nối tri thức (Cả năm)  VnDoc.com</cp:category>
  <cp:lastModifiedBy>Admin</cp:lastModifiedBy>
  <cp:revision>195</cp:revision>
  <dcterms:created xsi:type="dcterms:W3CDTF">2021-11-14T08:33:00Z</dcterms:created>
  <dcterms:modified xsi:type="dcterms:W3CDTF">2023-07-04T06:46:03Z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y fmtid="{D5CDD505-2E9C-101B-9397-08002B2CF9AE}" pid="3" name="ICV">
    <vt:lpwstr>E3494D867BCD4DADB801BEA33CDAF9E4</vt:lpwstr>
  </property>
  <property fmtid="{D5CDD505-2E9C-101B-9397-08002B2CF9AE}" pid="4" name="KSOProductBuildVer">
    <vt:lpwstr>1033-11.2.0.11537</vt:lpwstr>
  </property>
</Properties>
</file>