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975" r:id="rId5"/>
    <p:sldId id="2994" r:id="rId6"/>
    <p:sldId id="2992" r:id="rId7"/>
    <p:sldId id="2998" r:id="rId8"/>
    <p:sldId id="2991" r:id="rId9"/>
    <p:sldId id="2985" r:id="rId10"/>
    <p:sldId id="2986"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5262" autoAdjust="0"/>
  </p:normalViewPr>
  <p:slideViewPr>
    <p:cSldViewPr snapToGrid="0">
      <p:cViewPr varScale="1">
        <p:scale>
          <a:sx n="79" d="100"/>
          <a:sy n="79" d="100"/>
        </p:scale>
        <p:origin x="821" y="9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6.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image" Target="../media/image2.svg"/><Relationship Id="rId7" Type="http://schemas.openxmlformats.org/officeDocument/2006/relationships/image" Target="../media/image12.png"/><Relationship Id="rId6" Type="http://schemas.openxmlformats.org/officeDocument/2006/relationships/image" Target="../media/image1.svg"/><Relationship Id="rId5" Type="http://schemas.openxmlformats.org/officeDocument/2006/relationships/image" Target="../media/image11.png"/><Relationship Id="rId4" Type="http://schemas.openxmlformats.org/officeDocument/2006/relationships/image" Target="../media/image10.png"/><Relationship Id="rId3" Type="http://schemas.microsoft.com/office/2007/relationships/hdphoto" Target="../media/image9.wdp"/><Relationship Id="rId2" Type="http://schemas.openxmlformats.org/officeDocument/2006/relationships/image" Target="../media/image8.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1.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sv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2.wdp"/><Relationship Id="rId2" Type="http://schemas.openxmlformats.org/officeDocument/2006/relationships/image" Target="../media/image21.png"/><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p:cNvGrpSpPr/>
          <p:nvPr/>
        </p:nvGrpSpPr>
        <p:grpSpPr>
          <a:xfrm>
            <a:off x="-377351" y="536249"/>
            <a:ext cx="7692551" cy="1896222"/>
            <a:chOff x="-377351" y="411603"/>
            <a:chExt cx="7692551" cy="1347838"/>
          </a:xfrm>
        </p:grpSpPr>
        <p:pic>
          <p:nvPicPr>
            <p:cNvPr id="14"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0" y="445303"/>
              <a:ext cx="7315200" cy="1314138"/>
            </a:xfrm>
            <a:prstGeom prst="rect">
              <a:avLst/>
            </a:prstGeom>
          </p:spPr>
        </p:pic>
        <p:sp>
          <p:nvSpPr>
            <p:cNvPr id="15" name="Rectangle 14"/>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a:solidFill>
                    <a:schemeClr val="bg1"/>
                  </a:solidFill>
                  <a:latin typeface="SVN-Adam Gorry" panose="02040603050506020204" pitchFamily="18" charset="0"/>
                  <a:cs typeface="Times New Roman" panose="02020603050405020304" pitchFamily="18" charset="0"/>
                </a:rPr>
                <a:t>CHỦ ĐỀ </a:t>
              </a:r>
              <a:r>
                <a:rPr lang="vi-VN" sz="3200" b="1" dirty="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939223" y="2016666"/>
            <a:ext cx="8355801" cy="1898458"/>
            <a:chOff x="1114157" y="1433245"/>
            <a:chExt cx="8355801" cy="1940925"/>
          </a:xfrm>
        </p:grpSpPr>
        <p:sp>
          <p:nvSpPr>
            <p:cNvPr id="26" name="Rectangle: Rounded Corners 25"/>
            <p:cNvSpPr/>
            <p:nvPr/>
          </p:nvSpPr>
          <p:spPr>
            <a:xfrm>
              <a:off x="2315149" y="1858352"/>
              <a:ext cx="6302745" cy="99079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14157" y="1433245"/>
              <a:ext cx="2076866" cy="1940925"/>
            </a:xfrm>
            <a:prstGeom prst="rect">
              <a:avLst/>
            </a:prstGeom>
          </p:spPr>
        </p:pic>
        <p:sp>
          <p:nvSpPr>
            <p:cNvPr id="24" name="Rectangle 23"/>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endParaRPr lang="en-US" sz="2800" b="1" dirty="0">
                <a:latin typeface="SVN-SAF" panose="02040603050506020204" pitchFamily="18" charset="0"/>
                <a:cs typeface="Times New Roman" panose="02020603050405020304" pitchFamily="18" charset="0"/>
              </a:endParaRPr>
            </a:p>
          </p:txBody>
        </p:sp>
        <p:sp>
          <p:nvSpPr>
            <p:cNvPr id="25" name="Rectangle 24"/>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16</a:t>
              </a:r>
              <a:endParaRPr lang="vi-VN" sz="4400" b="1" dirty="0">
                <a:latin typeface="UVF Salome" panose="02000503040000020003" pitchFamily="50" charset="0"/>
                <a:cs typeface="Times New Roman" panose="02020603050405020304" pitchFamily="18" charset="0"/>
              </a:endParaRPr>
            </a:p>
          </p:txBody>
        </p:sp>
        <p:sp>
          <p:nvSpPr>
            <p:cNvPr id="27" name="Rectangle 26"/>
            <p:cNvSpPr/>
            <p:nvPr/>
          </p:nvSpPr>
          <p:spPr>
            <a:xfrm>
              <a:off x="2219098" y="1893910"/>
              <a:ext cx="7250860" cy="756302"/>
            </a:xfrm>
            <a:prstGeom prst="rect">
              <a:avLst/>
            </a:prstGeom>
          </p:spPr>
          <p:txBody>
            <a:bodyPr wrap="square">
              <a:spAutoFit/>
            </a:bodyPr>
            <a:lstStyle/>
            <a:p>
              <a:pPr algn="ctr" defTabSz="342900">
                <a:lnSpc>
                  <a:spcPct val="150000"/>
                </a:lnSpc>
              </a:pPr>
              <a:r>
                <a:rPr lang="vi-VN" sz="3200" b="1" dirty="0">
                  <a:solidFill>
                    <a:srgbClr val="92D050"/>
                  </a:solidFill>
                  <a:latin typeface="SVN-Androgyne"/>
                  <a:cs typeface="Times New Roman" panose="02020603050405020304" pitchFamily="18" charset="0"/>
                </a:rPr>
                <a:t>CHƯƠNG TRÌNH CỦA EM</a:t>
              </a:r>
              <a:endParaRPr lang="vi-VN" sz="3200" b="1" dirty="0">
                <a:solidFill>
                  <a:srgbClr val="92D050"/>
                </a:solidFill>
                <a:latin typeface="SVN-Androgyne"/>
                <a:cs typeface="Times New Roman" panose="02020603050405020304" pitchFamily="18" charset="0"/>
              </a:endParaRPr>
            </a:p>
          </p:txBody>
        </p:sp>
      </p:grpSp>
      <p:pic>
        <p:nvPicPr>
          <p:cNvPr id="16" name="Picture 15"/>
          <p:cNvPicPr>
            <a:picLocks noChangeAspect="1"/>
          </p:cNvPicPr>
          <p:nvPr/>
        </p:nvPicPr>
        <p:blipFill>
          <a:blip r:embed="rId9"/>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
        <p:nvSpPr>
          <p:cNvPr id="4" name="Rectangle: Rounded Corners 3"/>
          <p:cNvSpPr/>
          <p:nvPr/>
        </p:nvSpPr>
        <p:spPr>
          <a:xfrm>
            <a:off x="5457217" y="4008263"/>
            <a:ext cx="5267105" cy="12116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2000" dirty="0">
                <a:latin typeface="UTM Avo"/>
              </a:rPr>
              <a:t>Sau bài này em sẽ:</a:t>
            </a:r>
            <a:endParaRPr lang="vi-VN" sz="2000" dirty="0">
              <a:latin typeface="UTM Avo"/>
            </a:endParaRPr>
          </a:p>
          <a:p>
            <a:pPr marL="285750" indent="-285750">
              <a:buFont typeface="Arial" panose="020B0604020202020204" pitchFamily="34" charset="0"/>
              <a:buChar char="•"/>
            </a:pPr>
            <a:r>
              <a:rPr lang="vi-VN" sz="2000" dirty="0">
                <a:latin typeface="UTM Avo"/>
              </a:rPr>
              <a:t>Tạo được chương trình đơn giản.</a:t>
            </a:r>
            <a:endParaRPr lang="en-US" sz="2000" dirty="0">
              <a:latin typeface="UTM Avo"/>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23357" y="2944509"/>
            <a:ext cx="2996628" cy="2265547"/>
          </a:xfrm>
          <a:prstGeom prst="rect">
            <a:avLst/>
          </a:prstGeom>
        </p:spPr>
      </p:pic>
      <p:grpSp>
        <p:nvGrpSpPr>
          <p:cNvPr id="5" name="Group 4"/>
          <p:cNvGrpSpPr/>
          <p:nvPr/>
        </p:nvGrpSpPr>
        <p:grpSpPr>
          <a:xfrm>
            <a:off x="229626" y="-72011"/>
            <a:ext cx="3584091" cy="1777917"/>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sp>
        <p:nvSpPr>
          <p:cNvPr id="20" name="Rectangle 19"/>
          <p:cNvSpPr/>
          <p:nvPr/>
        </p:nvSpPr>
        <p:spPr>
          <a:xfrm>
            <a:off x="811834" y="390063"/>
            <a:ext cx="3076025" cy="820609"/>
          </a:xfrm>
          <a:prstGeom prst="rect">
            <a:avLst/>
          </a:prstGeom>
        </p:spPr>
        <p:txBody>
          <a:bodyPr wrap="square">
            <a:spAutoFit/>
          </a:bodyPr>
          <a:lstStyle/>
          <a:p>
            <a:pPr defTabSz="342900">
              <a:lnSpc>
                <a:spcPct val="150000"/>
              </a:lnSpc>
            </a:pPr>
            <a:r>
              <a:rPr lang="en-US" sz="3600" b="1" dirty="0">
                <a:solidFill>
                  <a:srgbClr val="0998D7"/>
                </a:solidFill>
                <a:latin typeface="SVN-SAF" panose="02040603050506020204" pitchFamily="18" charset="0"/>
                <a:cs typeface="Times New Roman" panose="02020603050405020304" pitchFamily="18" charset="0"/>
              </a:rPr>
              <a:t>KHỞI ĐỘNG</a:t>
            </a:r>
            <a:endParaRPr lang="vi-VN" sz="36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2405750"/>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1884170"/>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Bạn Minh muốn nâng cấp chương trình "Chú chó đáng yêu" của bạn An như sau: Thêm một chú bướm trên sân khấu, chú chó sẽ đuổi theo chú bướm, mỗi lần đuổi kịp chú bướm thì chú chó kêu lên một tiếng..</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06632" y="3616044"/>
            <a:ext cx="1156754" cy="822347"/>
          </a:xfrm>
          <a:prstGeom prst="rect">
            <a:avLst/>
          </a:prstGeom>
        </p:spPr>
      </p:pic>
      <p:sp>
        <p:nvSpPr>
          <p:cNvPr id="29" name="Rectangle 28"/>
          <p:cNvSpPr/>
          <p:nvPr/>
        </p:nvSpPr>
        <p:spPr>
          <a:xfrm>
            <a:off x="5763386" y="3442580"/>
            <a:ext cx="5127286" cy="2807500"/>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Lúc này, công việc của Minh là thêm nhân vật chú bướm và lập trình cho chú bướm chuyển động ngẫu nhiên trên màn hình. Điều chỉnh lại lệnh của nhân vật chú chó sao cho chú chó đuổi theo chú bướm. Chúng ta sẽ tạo chương trình cùng Minh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6"/>
          <a:stretch>
            <a:fillRect/>
          </a:stretch>
        </p:blipFill>
        <p:spPr>
          <a:xfrm>
            <a:off x="11368207" y="254982"/>
            <a:ext cx="521581" cy="4604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714" y="792761"/>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phát âm thanh tiếng chó sủa.</a:t>
            </a:r>
            <a:endParaRPr lang="vi-VN" sz="2000" dirty="0">
              <a:latin typeface="UTM Avo" panose="02040603050506020204" pitchFamily="18" charset="0"/>
              <a:cs typeface="Times New Roman" panose="02020603050405020304" pitchFamily="18" charset="0"/>
            </a:endParaRPr>
          </a:p>
          <a:p>
            <a:pPr marL="457200" indent="-457200" algn="just" defTabSz="342900">
              <a:lnSpc>
                <a:spcPct val="150000"/>
              </a:lnSpc>
              <a:buAutoNum type="alphaLcParenR"/>
            </a:pPr>
            <a:r>
              <a:rPr lang="vi-VN" sz="2000" b="1" dirty="0">
                <a:solidFill>
                  <a:schemeClr val="accent6"/>
                </a:solidFill>
                <a:latin typeface="UTM Avo" panose="02040603050506020204" pitchFamily="18" charset="0"/>
                <a:cs typeface="Times New Roman" panose="02020603050405020304" pitchFamily="18" charset="0"/>
              </a:rPr>
              <a:t>Nhân vật và sân khấu</a:t>
            </a:r>
            <a:endParaRPr lang="vi-VN" sz="2000" b="1" dirty="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Nhân 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Một số lệnh để tạo chương trình </a:t>
            </a:r>
            <a:endParaRPr lang="vi-VN" sz="2000" b="1" dirty="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Bảng 5 là các lệnh sẽ được sử dụng cho nhân vật chú chó để tạo chương trình thực hiện từng bước ý tưởng của bạn An.</a:t>
            </a:r>
            <a:endParaRPr lang="vi-VN" sz="2000" dirty="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5338" y="161952"/>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p:cNvSpPr/>
          <p:nvPr/>
        </p:nvSpPr>
        <p:spPr>
          <a:xfrm>
            <a:off x="958266" y="2534454"/>
            <a:ext cx="9537500" cy="506292"/>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endParaRPr lang="vi-VN" sz="2000" b="1" dirty="0">
              <a:solidFill>
                <a:schemeClr val="accent6"/>
              </a:solidFill>
              <a:latin typeface="UTM Avo" panose="02040603050506020204" pitchFamily="18" charset="0"/>
              <a:cs typeface="Times New Roman" panose="02020603050405020304" pitchFamily="18" charset="0"/>
            </a:endParaRPr>
          </a:p>
        </p:txBody>
      </p:sp>
      <p:grpSp>
        <p:nvGrpSpPr>
          <p:cNvPr id="9" name="Group 8"/>
          <p:cNvGrpSpPr/>
          <p:nvPr/>
        </p:nvGrpSpPr>
        <p:grpSpPr>
          <a:xfrm>
            <a:off x="958265" y="796038"/>
            <a:ext cx="5136924" cy="685420"/>
            <a:chOff x="708098" y="292955"/>
            <a:chExt cx="4193341" cy="685420"/>
          </a:xfrm>
        </p:grpSpPr>
        <p:sp>
          <p:nvSpPr>
            <p:cNvPr id="10" name="Rectangle 9"/>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anose="02000505000000020004" pitchFamily="2" charset="0"/>
                  <a:cs typeface="Times New Roman" panose="02020603050405020304" pitchFamily="18" charset="0"/>
                </a:rPr>
                <a:t> </a:t>
              </a:r>
              <a:endParaRPr lang="vi-VN" sz="2700" b="1" dirty="0">
                <a:solidFill>
                  <a:schemeClr val="accent6"/>
                </a:solidFill>
                <a:latin typeface="Sitka Subheading" panose="02000505000000020004" pitchFamily="2" charset="0"/>
                <a:cs typeface="Times New Roman" panose="02020603050405020304" pitchFamily="18" charset="0"/>
              </a:endParaRPr>
            </a:p>
          </p:txBody>
        </p:sp>
        <p:sp>
          <p:nvSpPr>
            <p:cNvPr id="13" name="Rectangle 12"/>
            <p:cNvSpPr/>
            <p:nvPr/>
          </p:nvSpPr>
          <p:spPr>
            <a:xfrm>
              <a:off x="2633869" y="292955"/>
              <a:ext cx="2267570" cy="660822"/>
            </a:xfrm>
            <a:prstGeom prst="rect">
              <a:avLst/>
            </a:prstGeom>
          </p:spPr>
          <p:txBody>
            <a:bodyPr wrap="square">
              <a:spAutoFit/>
            </a:bodyPr>
            <a:lstStyle/>
            <a:p>
              <a:pPr defTabSz="342900">
                <a:lnSpc>
                  <a:spcPct val="150000"/>
                </a:lnSpc>
              </a:pPr>
              <a:endParaRPr lang="vi-VN" sz="2800" b="1" dirty="0">
                <a:solidFill>
                  <a:schemeClr val="bg1"/>
                </a:solidFill>
                <a:latin typeface="Sitka Subheading" panose="02000505000000020004" pitchFamily="2" charset="0"/>
                <a:cs typeface="Times New Roman" panose="02020603050405020304" pitchFamily="18" charset="0"/>
              </a:endParaRPr>
            </a:p>
          </p:txBody>
        </p:sp>
      </p:grpSp>
      <p:pic>
        <p:nvPicPr>
          <p:cNvPr id="3" name="Picture 2"/>
          <p:cNvPicPr>
            <a:picLocks noChangeAspect="1"/>
          </p:cNvPicPr>
          <p:nvPr/>
        </p:nvPicPr>
        <p:blipFill>
          <a:blip r:embed="rId1"/>
          <a:stretch>
            <a:fillRect/>
          </a:stretch>
        </p:blipFill>
        <p:spPr>
          <a:xfrm>
            <a:off x="3319906" y="2523124"/>
            <a:ext cx="7178394" cy="3993145"/>
          </a:xfrm>
          <a:prstGeom prst="rect">
            <a:avLst/>
          </a:prstGeom>
        </p:spPr>
      </p:pic>
      <p:grpSp>
        <p:nvGrpSpPr>
          <p:cNvPr id="12" name="Group 11"/>
          <p:cNvGrpSpPr/>
          <p:nvPr/>
        </p:nvGrpSpPr>
        <p:grpSpPr>
          <a:xfrm>
            <a:off x="939468" y="731254"/>
            <a:ext cx="9556298" cy="1621694"/>
            <a:chOff x="708098" y="292955"/>
            <a:chExt cx="9556298" cy="1621694"/>
          </a:xfrm>
        </p:grpSpPr>
        <p:sp>
          <p:nvSpPr>
            <p:cNvPr id="14" name="Rectangle 13"/>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anose="02000505000000020004" pitchFamily="2" charset="0"/>
                  <a:cs typeface="Times New Roman" panose="02020603050405020304" pitchFamily="18" charset="0"/>
                </a:rPr>
                <a:t>NHIỆM VỤ </a:t>
              </a:r>
              <a:endParaRPr lang="vi-VN" sz="2700" b="1" dirty="0">
                <a:solidFill>
                  <a:schemeClr val="accent6"/>
                </a:solidFill>
                <a:latin typeface="Sitka Subheading" panose="02000505000000020004" pitchFamily="2" charset="0"/>
                <a:cs typeface="Times New Roman" panose="02020603050405020304" pitchFamily="18" charset="0"/>
              </a:endParaRPr>
            </a:p>
          </p:txBody>
        </p:sp>
        <p:sp>
          <p:nvSpPr>
            <p:cNvPr id="15" name="Rectangle 14"/>
            <p:cNvSpPr/>
            <p:nvPr/>
          </p:nvSpPr>
          <p:spPr>
            <a:xfrm>
              <a:off x="3091070" y="437321"/>
              <a:ext cx="7173326" cy="1477328"/>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Mở </a:t>
              </a:r>
              <a:r>
                <a:rPr lang="vi-VN" sz="2000" dirty="0">
                  <a:latin typeface="UTM Avo" panose="02040603050506020204" pitchFamily="18" charset="0"/>
                  <a:cs typeface="Times New Roman" panose="02020603050405020304" pitchFamily="18" charset="0"/>
                </a:rPr>
                <a:t>tệp </a:t>
              </a:r>
              <a:r>
                <a:rPr lang="vi-VN" sz="2000" dirty="0">
                  <a:solidFill>
                    <a:schemeClr val="accent6"/>
                  </a:solidFill>
                  <a:latin typeface="UTM Avo" panose="02040603050506020204" pitchFamily="18" charset="0"/>
                  <a:cs typeface="Times New Roman" panose="02020603050405020304" pitchFamily="18" charset="0"/>
                </a:rPr>
                <a:t>ChuCho</a:t>
              </a:r>
              <a:r>
                <a:rPr lang="vi-VN" sz="2000" dirty="0">
                  <a:latin typeface="UTM Avo" panose="02040603050506020204" pitchFamily="18" charset="0"/>
                  <a:cs typeface="Times New Roman" panose="02020603050405020304" pitchFamily="18" charset="0"/>
                </a:rPr>
                <a:t> đã lưu ở bài thực hành trước. Thêm nhân vật</a:t>
              </a: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chú bướm vào chương trình và lập trình cho chú bướm. Điều chỉnh lệnh của các nhân vật. Lưu lại tệp với tên </a:t>
              </a:r>
              <a:r>
                <a:rPr lang="vi-VN" sz="2000" dirty="0">
                  <a:solidFill>
                    <a:schemeClr val="accent6"/>
                  </a:solidFill>
                  <a:latin typeface="UTM Avo" panose="02040603050506020204" pitchFamily="18" charset="0"/>
                  <a:cs typeface="Times New Roman" panose="02020603050405020304" pitchFamily="18" charset="0"/>
                </a:rPr>
                <a:t>DuoiBat</a:t>
              </a:r>
              <a:r>
                <a:rPr lang="vi-VN"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anose="02000505000000020004" pitchFamily="2" charset="0"/>
                  <a:cs typeface="Times New Roman" panose="02020603050405020304" pitchFamily="18" charset="0"/>
                </a:rPr>
                <a:t>1</a:t>
              </a:r>
              <a:endParaRPr lang="vi-VN" sz="2800" b="1" dirty="0">
                <a:solidFill>
                  <a:schemeClr val="bg1"/>
                </a:solidFill>
                <a:latin typeface="Sitka Subheading" panose="02000505000000020004" pitchFamily="2"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9224" y="365496"/>
            <a:ext cx="9537500" cy="506292"/>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Tạo chương trình cho chú bướm như minh hoạ trong Hình 75.</a:t>
            </a:r>
            <a:endParaRPr lang="vi-VN" sz="2000" dirty="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2717057" y="928900"/>
            <a:ext cx="6757886" cy="55636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745863" y="268707"/>
            <a:ext cx="10519823" cy="61649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26388" y="467376"/>
            <a:ext cx="3306408" cy="736332"/>
            <a:chOff x="726388" y="467376"/>
            <a:chExt cx="3306408" cy="736332"/>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26388" y="467376"/>
              <a:ext cx="925807" cy="733929"/>
            </a:xfrm>
            <a:prstGeom prst="rect">
              <a:avLst/>
            </a:prstGeom>
          </p:spPr>
        </p:pic>
        <p:sp>
          <p:nvSpPr>
            <p:cNvPr id="3" name="Rectangle 2"/>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10332569" y="4943615"/>
            <a:ext cx="1843272" cy="1843272"/>
          </a:xfrm>
          <a:prstGeom prst="rect">
            <a:avLst/>
          </a:prstGeom>
        </p:spPr>
      </p:pic>
      <p:sp>
        <p:nvSpPr>
          <p:cNvPr id="27" name="Rectangle 26"/>
          <p:cNvSpPr/>
          <p:nvPr/>
        </p:nvSpPr>
        <p:spPr>
          <a:xfrm>
            <a:off x="895759" y="1200104"/>
            <a:ext cx="11110711" cy="327628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mở chương trình "Bể cá cảnh" đã làm ở phần luyện tập Bài 15, rồi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thực hiện các nhiệm vụ sau:</a:t>
            </a: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a) Thêm nhiều nhân vật cá khác nhau và tạo chương trình giống nhân vật cá</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ban đầu.</a:t>
            </a: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b) Chạy chương trình và quan sát kết quả.</a:t>
            </a: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2. Em hãy mở chương trình "Điều khiển rô-bốt" đã lưu ở Bài 14, rồi thực hiện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các nhiệm vụ sau:</a:t>
            </a: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a) Thêm nhân vật bọ dừa và tạo chương trình cho bọ dừa vẽ hình chữ nhật.</a:t>
            </a: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b) Xoá nhân vật mèo.</a:t>
            </a: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c) Chạy chương trình và quan sát kết quả.</a:t>
            </a:r>
            <a:endParaRPr lang="vi-VN" sz="2000" dirty="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78667" y="491099"/>
            <a:ext cx="3354794" cy="967481"/>
            <a:chOff x="778667" y="491099"/>
            <a:chExt cx="3354794" cy="967481"/>
          </a:xfrm>
        </p:grpSpPr>
        <p:pic>
          <p:nvPicPr>
            <p:cNvPr id="2" name="Picture 1"/>
            <p:cNvPicPr>
              <a:picLocks noChangeAspect="1"/>
            </p:cNvPicPr>
            <p:nvPr/>
          </p:nvPicPr>
          <p:blipFill>
            <a:blip r:embed="rId1"/>
            <a:stretch>
              <a:fillRect/>
            </a:stretch>
          </p:blipFill>
          <p:spPr>
            <a:xfrm>
              <a:off x="778667" y="491099"/>
              <a:ext cx="1048625" cy="967481"/>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61923" y="1487194"/>
            <a:ext cx="9466519"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Tạo chương trình mới cho nhân vật bọ cánh cứng vừa di chuyển vừa vẽ</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đường như Hình 77 dưới đây.</a:t>
            </a:r>
            <a:endParaRPr lang="vi-VN" sz="2000" dirty="0">
              <a:latin typeface="UTM Avo" panose="020406030505060202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871231" y="2125957"/>
            <a:ext cx="2959378" cy="3244849"/>
          </a:xfrm>
          <a:prstGeom prst="rect">
            <a:avLst/>
          </a:prstGeom>
        </p:spPr>
      </p:pic>
      <p:sp>
        <p:nvSpPr>
          <p:cNvPr id="9" name="TextBox 8"/>
          <p:cNvSpPr txBox="1"/>
          <p:nvPr/>
        </p:nvSpPr>
        <p:spPr>
          <a:xfrm>
            <a:off x="1661923" y="5809514"/>
            <a:ext cx="6097656" cy="400110"/>
          </a:xfrm>
          <a:prstGeom prst="rect">
            <a:avLst/>
          </a:prstGeom>
          <a:noFill/>
        </p:spPr>
        <p:txBody>
          <a:bodyPr wrap="square">
            <a:spAutoFit/>
          </a:bodyPr>
          <a:lstStyle/>
          <a:p>
            <a:r>
              <a:rPr lang="vi-VN" sz="2000" i="1" dirty="0">
                <a:latin typeface="UTM  avo"/>
              </a:rPr>
              <a:t>Lưu ý: </a:t>
            </a:r>
            <a:r>
              <a:rPr lang="vi-VN" sz="2000" dirty="0">
                <a:latin typeface="UTM  avo"/>
              </a:rPr>
              <a:t>Mỗi đoạn thẳng tương ứng với 60 bước.</a:t>
            </a:r>
            <a:endParaRPr lang="en-US" sz="2000" dirty="0">
              <a:latin typeface="UTM  avo"/>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3009789" y="102399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3569" y="3034708"/>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4"/>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2126</Words>
  <Application>WPS Presentation</Application>
  <PresentationFormat>Widescreen</PresentationFormat>
  <Paragraphs>79</Paragraphs>
  <Slides>9</Slides>
  <Notes>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9</vt:i4>
      </vt:variant>
    </vt:vector>
  </HeadingPairs>
  <TitlesOfParts>
    <vt:vector size="30" baseType="lpstr">
      <vt:lpstr>Arial</vt:lpstr>
      <vt:lpstr>SimSun</vt:lpstr>
      <vt:lpstr>Wingdings</vt:lpstr>
      <vt:lpstr>SVN-Adam Gorry</vt:lpstr>
      <vt:lpstr>Segoe Print</vt:lpstr>
      <vt:lpstr>Times New Roman</vt:lpstr>
      <vt:lpstr>SVN-Avo</vt:lpstr>
      <vt:lpstr>SVN-SAF</vt:lpstr>
      <vt:lpstr>UVF Salome</vt:lpstr>
      <vt:lpstr>SVN-Androgyne</vt:lpstr>
      <vt:lpstr>UTM Avo</vt:lpstr>
      <vt:lpstr>等线</vt:lpstr>
      <vt:lpstr>UTM Avo</vt:lpstr>
      <vt:lpstr>Sitka Subheading</vt:lpstr>
      <vt:lpstr>UTM  avo</vt:lpstr>
      <vt:lpstr>iCiel Cadena</vt:lpstr>
      <vt:lpstr>Microsoft YaHei</vt:lpstr>
      <vt:lpstr>Arial Unicode MS</vt:lpstr>
      <vt:lpstr>Yu Gothic UI</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VnDoc.com</dc:title>
  <dc:creator> VnDoc.com</dc:creator>
  <dc:subject>Giáo án Powerpoint Tin học 4 Kết nối tri thức (Cả năm) -  VnDoc.com</dc:subject>
  <cp:category>Giáo án Powerpoint Tin học 4 Kết nối tri thức (Cả năm) -  VnDoc.com</cp:category>
  <cp:lastModifiedBy>Admin</cp:lastModifiedBy>
  <cp:revision>242</cp:revision>
  <dcterms:created xsi:type="dcterms:W3CDTF">2021-11-14T08:33:00Z</dcterms:created>
  <dcterms:modified xsi:type="dcterms:W3CDTF">2023-07-04T06:53:17Z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5C82B0FB9A2644679E64D2877620F739</vt:lpwstr>
  </property>
  <property fmtid="{D5CDD505-2E9C-101B-9397-08002B2CF9AE}" pid="3" name="KSOProductBuildVer">
    <vt:lpwstr>1033-11.2.0.11537</vt:lpwstr>
  </property>
</Properties>
</file>