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975" r:id="rId5"/>
    <p:sldId id="2990" r:id="rId6"/>
    <p:sldId id="2994" r:id="rId7"/>
    <p:sldId id="2995" r:id="rId8"/>
    <p:sldId id="2992" r:id="rId9"/>
    <p:sldId id="2998" r:id="rId10"/>
    <p:sldId id="2991" r:id="rId11"/>
    <p:sldId id="2979"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79" d="100"/>
          <a:sy n="79" d="100"/>
        </p:scale>
        <p:origin x="86"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image" Target="../media/image2.svg"/><Relationship Id="rId7" Type="http://schemas.openxmlformats.org/officeDocument/2006/relationships/image" Target="../media/image12.png"/><Relationship Id="rId6" Type="http://schemas.openxmlformats.org/officeDocument/2006/relationships/image" Target="../media/image1.svg"/><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 Id="rId3" Type="http://schemas.microsoft.com/office/2007/relationships/hdphoto" Target="../media/image31.wdp"/><Relationship Id="rId2" Type="http://schemas.openxmlformats.org/officeDocument/2006/relationships/image" Target="../media/image30.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svg"/><Relationship Id="rId3" Type="http://schemas.openxmlformats.org/officeDocument/2006/relationships/image" Target="../media/image18.png"/><Relationship Id="rId2" Type="http://schemas.openxmlformats.org/officeDocument/2006/relationships/image" Target="../media/image4.sv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p:cNvGrpSpPr/>
          <p:nvPr/>
        </p:nvGrpSpPr>
        <p:grpSpPr>
          <a:xfrm>
            <a:off x="-377351" y="536249"/>
            <a:ext cx="7692551" cy="1896222"/>
            <a:chOff x="-377351" y="411603"/>
            <a:chExt cx="7692551" cy="1347838"/>
          </a:xfrm>
        </p:grpSpPr>
        <p:pic>
          <p:nvPicPr>
            <p:cNvPr id="14"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445303"/>
              <a:ext cx="7315200" cy="1314138"/>
            </a:xfrm>
            <a:prstGeom prst="rect">
              <a:avLst/>
            </a:prstGeom>
          </p:spPr>
        </p:pic>
        <p:sp>
          <p:nvSpPr>
            <p:cNvPr id="15" name="Rectangle 14"/>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939223" y="2016666"/>
            <a:ext cx="9164133" cy="1898458"/>
            <a:chOff x="1114157" y="1433245"/>
            <a:chExt cx="9164133" cy="1940925"/>
          </a:xfrm>
        </p:grpSpPr>
        <p:sp>
          <p:nvSpPr>
            <p:cNvPr id="26" name="Rectangle: Rounded Corners 25"/>
            <p:cNvSpPr/>
            <p:nvPr/>
          </p:nvSpPr>
          <p:spPr>
            <a:xfrm>
              <a:off x="2315149" y="1595923"/>
              <a:ext cx="7963141" cy="1429330"/>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4157" y="1433245"/>
              <a:ext cx="2076866" cy="1940925"/>
            </a:xfrm>
            <a:prstGeom prst="rect">
              <a:avLst/>
            </a:prstGeom>
          </p:spPr>
        </p:pic>
        <p:sp>
          <p:nvSpPr>
            <p:cNvPr id="24" name="Rectangle 23"/>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endParaRPr lang="en-US" sz="2800" b="1" dirty="0">
                <a:latin typeface="SVN-SAF" panose="02040603050506020204" pitchFamily="18" charset="0"/>
                <a:cs typeface="Times New Roman" panose="02020603050405020304" pitchFamily="18" charset="0"/>
              </a:endParaRPr>
            </a:p>
          </p:txBody>
        </p:sp>
        <p:sp>
          <p:nvSpPr>
            <p:cNvPr id="25" name="Rectangle 24"/>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15</a:t>
              </a:r>
              <a:endParaRPr lang="vi-VN" sz="4400" b="1" dirty="0">
                <a:latin typeface="UVF Salome" panose="02000503040000020003" pitchFamily="50" charset="0"/>
                <a:cs typeface="Times New Roman" panose="02020603050405020304" pitchFamily="18" charset="0"/>
              </a:endParaRPr>
            </a:p>
          </p:txBody>
        </p:sp>
        <p:sp>
          <p:nvSpPr>
            <p:cNvPr id="27" name="Rectangle 26"/>
            <p:cNvSpPr/>
            <p:nvPr/>
          </p:nvSpPr>
          <p:spPr>
            <a:xfrm>
              <a:off x="3027430" y="1519427"/>
              <a:ext cx="7250860" cy="1511489"/>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TẠO </a:t>
              </a:r>
              <a:r>
                <a:rPr lang="vi-VN" sz="3200" b="1" dirty="0">
                  <a:solidFill>
                    <a:srgbClr val="92D050"/>
                  </a:solidFill>
                  <a:latin typeface="SVN-Androgyne"/>
                  <a:cs typeface="Times New Roman" panose="02020603050405020304" pitchFamily="18" charset="0"/>
                </a:rPr>
                <a:t>CHƯƠNG TRÌNH MÁY TÍNH ĐỂ DIỄN TẢ Ý TƯỞNG</a:t>
              </a:r>
              <a:endParaRPr lang="vi-VN" sz="3200" b="1" dirty="0">
                <a:solidFill>
                  <a:srgbClr val="92D050"/>
                </a:solidFill>
                <a:latin typeface="SVN-Androgyne"/>
                <a:cs typeface="Times New Roman" panose="02020603050405020304" pitchFamily="18" charset="0"/>
              </a:endParaRPr>
            </a:p>
          </p:txBody>
        </p:sp>
      </p:grpSp>
      <p:pic>
        <p:nvPicPr>
          <p:cNvPr id="16" name="Picture 15"/>
          <p:cNvPicPr>
            <a:picLocks noChangeAspect="1"/>
          </p:cNvPicPr>
          <p:nvPr/>
        </p:nvPicPr>
        <p:blipFill>
          <a:blip r:embed="rId9"/>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26388" y="467376"/>
            <a:ext cx="3306408" cy="736332"/>
            <a:chOff x="726388" y="467376"/>
            <a:chExt cx="3306408" cy="736332"/>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26388" y="467376"/>
              <a:ext cx="925807" cy="733929"/>
            </a:xfrm>
            <a:prstGeom prst="rect">
              <a:avLst/>
            </a:prstGeom>
          </p:spPr>
        </p:pic>
        <p:sp>
          <p:nvSpPr>
            <p:cNvPr id="3" name="Rectangle 2"/>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9997" y="4764711"/>
            <a:ext cx="1843272" cy="1843272"/>
          </a:xfrm>
          <a:prstGeom prst="rect">
            <a:avLst/>
          </a:prstGeom>
        </p:spPr>
      </p:pic>
      <p:sp>
        <p:nvSpPr>
          <p:cNvPr id="27" name="Rectangle 26"/>
          <p:cNvSpPr/>
          <p:nvPr/>
        </p:nvSpPr>
        <p:spPr>
          <a:xfrm>
            <a:off x="895759" y="1200104"/>
            <a:ext cx="7907773" cy="1938992"/>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1.Em hãy trình bày cách xoá nhân vật, cách thêm nhân </a:t>
            </a:r>
            <a:r>
              <a:rPr lang="vi-VN" sz="2000" dirty="0">
                <a:latin typeface="UTM Avo" panose="02040603050506020204" pitchFamily="18" charset="0"/>
                <a:cs typeface="Times New Roman" panose="02020603050405020304" pitchFamily="18" charset="0"/>
              </a:rPr>
              <a:t>vật.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Ý </a:t>
            </a:r>
            <a:r>
              <a:rPr lang="vi-VN" sz="2000" dirty="0" smtClean="0">
                <a:latin typeface="UTM Avo" panose="02040603050506020204" pitchFamily="18" charset="0"/>
                <a:cs typeface="Times New Roman" panose="02020603050405020304" pitchFamily="18" charset="0"/>
              </a:rPr>
              <a:t>tưởng của bạn Minh là tạo chương trình "Bể cá cảnh", trong đó có một chú cá bơi tung tăng</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nếu chạm phải cạnh bể thì </a:t>
            </a:r>
            <a:r>
              <a:rPr lang="vi-VN" sz="2000" dirty="0">
                <a:latin typeface="UTM Avo" panose="02040603050506020204" pitchFamily="18" charset="0"/>
                <a:cs typeface="Times New Roman" panose="02020603050405020304" pitchFamily="18" charset="0"/>
              </a:rPr>
              <a:t>chú </a:t>
            </a:r>
            <a:r>
              <a:rPr lang="vi-VN" sz="2000" dirty="0" smtClean="0">
                <a:latin typeface="UTM Avo" panose="02040603050506020204" pitchFamily="18" charset="0"/>
                <a:cs typeface="Times New Roman" panose="02020603050405020304" pitchFamily="18" charset="0"/>
              </a:rPr>
              <a:t>cá phải quay trở </a:t>
            </a:r>
            <a:r>
              <a:rPr lang="vi-VN" sz="2000" dirty="0">
                <a:latin typeface="UTM Avo" panose="02040603050506020204" pitchFamily="18" charset="0"/>
                <a:cs typeface="Times New Roman" panose="02020603050405020304" pitchFamily="18" charset="0"/>
              </a:rPr>
              <a:t>lại</a:t>
            </a:r>
            <a:r>
              <a:rPr lang="vi-VN" sz="2000" dirty="0" smtClean="0">
                <a:latin typeface="UTM Avo" panose="02040603050506020204" pitchFamily="18" charset="0"/>
                <a:cs typeface="Times New Roman" panose="02020603050405020304" pitchFamily="18" charset="0"/>
              </a:rPr>
              <a:t>. Chương trình nào sau đây diễn tả ý </a:t>
            </a:r>
            <a:r>
              <a:rPr lang="vi-VN" sz="2000" dirty="0">
                <a:latin typeface="UTM Avo" panose="02040603050506020204" pitchFamily="18" charset="0"/>
                <a:cs typeface="Times New Roman" panose="02020603050405020304" pitchFamily="18" charset="0"/>
              </a:rPr>
              <a:t>tưởng của bạn Minh?</a:t>
            </a:r>
            <a:endParaRPr lang="vi-VN" sz="2000" dirty="0" smtClean="0">
              <a:latin typeface="UTM Avo" panose="02040603050506020204" pitchFamily="18" charset="0"/>
              <a:cs typeface="Times New Roman" panose="02020603050405020304" pitchFamily="18" charset="0"/>
            </a:endParaRPr>
          </a:p>
        </p:txBody>
      </p:sp>
      <p:sp>
        <p:nvSpPr>
          <p:cNvPr id="13" name="Oval 12"/>
          <p:cNvSpPr/>
          <p:nvPr/>
        </p:nvSpPr>
        <p:spPr>
          <a:xfrm>
            <a:off x="4948126" y="426148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p:cNvSpPr/>
          <p:nvPr/>
        </p:nvSpPr>
        <p:spPr>
          <a:xfrm>
            <a:off x="1881359" y="5005861"/>
            <a:ext cx="9550337"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a:t>
            </a:r>
            <a:r>
              <a:rPr lang="vi-VN" dirty="0" smtClean="0">
                <a:latin typeface="UTM Avo" panose="02040603050506020204" pitchFamily="18" charset="0"/>
                <a:cs typeface="Times New Roman" panose="02020603050405020304" pitchFamily="18" charset="0"/>
              </a:rPr>
              <a:t>hãy tạo chương trình Scratch để thực hiện ý tưởng của bạn Minh ở </a:t>
            </a:r>
            <a:r>
              <a:rPr lang="vi-VN" dirty="0">
                <a:latin typeface="UTM Avo" panose="02040603050506020204" pitchFamily="18" charset="0"/>
                <a:cs typeface="Times New Roman" panose="02020603050405020304" pitchFamily="18" charset="0"/>
              </a:rPr>
              <a:t>Câu 2</a:t>
            </a:r>
            <a:r>
              <a:rPr lang="vi-VN" dirty="0" smtClean="0">
                <a:latin typeface="UTM Avo" panose="02040603050506020204" pitchFamily="18" charset="0"/>
                <a:cs typeface="Times New Roman" panose="02020603050405020304" pitchFamily="18" charset="0"/>
              </a:rPr>
              <a:t>. .</a:t>
            </a:r>
            <a:endParaRPr lang="vi-VN" dirty="0" smtClean="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9059177" y="1151848"/>
            <a:ext cx="2372519" cy="2058279"/>
          </a:xfrm>
          <a:prstGeom prst="rect">
            <a:avLst/>
          </a:prstGeom>
        </p:spPr>
      </p:pic>
      <p:pic>
        <p:nvPicPr>
          <p:cNvPr id="9" name="Picture 8"/>
          <p:cNvPicPr>
            <a:picLocks noChangeAspect="1"/>
          </p:cNvPicPr>
          <p:nvPr/>
        </p:nvPicPr>
        <p:blipFill>
          <a:blip r:embed="rId5"/>
          <a:stretch>
            <a:fillRect/>
          </a:stretch>
        </p:blipFill>
        <p:spPr>
          <a:xfrm>
            <a:off x="2585089" y="3118708"/>
            <a:ext cx="7097081" cy="1762468"/>
          </a:xfrm>
          <a:prstGeom prst="rect">
            <a:avLst/>
          </a:prstGeom>
        </p:spPr>
      </p:pic>
      <p:sp>
        <p:nvSpPr>
          <p:cNvPr id="16" name="Oval 15"/>
          <p:cNvSpPr/>
          <p:nvPr/>
        </p:nvSpPr>
        <p:spPr>
          <a:xfrm>
            <a:off x="5465965" y="4504554"/>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78667" y="491099"/>
            <a:ext cx="3354794" cy="967481"/>
            <a:chOff x="778667" y="491099"/>
            <a:chExt cx="3354794" cy="967481"/>
          </a:xfrm>
        </p:grpSpPr>
        <p:pic>
          <p:nvPicPr>
            <p:cNvPr id="2" name="Picture 1"/>
            <p:cNvPicPr>
              <a:picLocks noChangeAspect="1"/>
            </p:cNvPicPr>
            <p:nvPr/>
          </p:nvPicPr>
          <p:blipFill>
            <a:blip r:embed="rId1"/>
            <a:stretch>
              <a:fillRect/>
            </a:stretch>
          </p:blipFill>
          <p:spPr>
            <a:xfrm>
              <a:off x="778667" y="491099"/>
              <a:ext cx="1048625" cy="967481"/>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61923" y="1487194"/>
            <a:ext cx="9466519" cy="1015663"/>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hãy nâng cấp chương trình "Chú </a:t>
            </a:r>
            <a:r>
              <a:rPr lang="vi-VN" sz="2000" dirty="0">
                <a:latin typeface="UTM Avo" panose="02040603050506020204" pitchFamily="18" charset="0"/>
                <a:cs typeface="Times New Roman" panose="02020603050405020304" pitchFamily="18" charset="0"/>
              </a:rPr>
              <a:t>chó </a:t>
            </a:r>
            <a:r>
              <a:rPr lang="vi-VN" sz="2000" dirty="0" smtClean="0">
                <a:latin typeface="UTM Avo" panose="02040603050506020204" pitchFamily="18" charset="0"/>
                <a:cs typeface="Times New Roman" panose="02020603050405020304" pitchFamily="18" charset="0"/>
              </a:rPr>
              <a:t>đáng yêu</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và "Bể cá cảnh“ để nhân </a:t>
            </a:r>
            <a:r>
              <a:rPr lang="vi-VN" sz="2000" dirty="0">
                <a:latin typeface="UTM Avo" panose="02040603050506020204" pitchFamily="18" charset="0"/>
                <a:cs typeface="Times New Roman" panose="02020603050405020304" pitchFamily="18" charset="0"/>
              </a:rPr>
              <a:t>vật va vào cạnh sân khấu khi bật ngược lại không bị lộn ngược đầu..</a:t>
            </a:r>
            <a:endParaRPr lang="vi-VN" sz="20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3009789" y="102399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66889" y="3699331"/>
            <a:ext cx="3246828" cy="2454706"/>
          </a:xfrm>
          <a:prstGeom prst="rect">
            <a:avLst/>
          </a:prstGeom>
        </p:spPr>
      </p:pic>
      <p:grpSp>
        <p:nvGrpSpPr>
          <p:cNvPr id="5" name="Group 4"/>
          <p:cNvGrpSpPr/>
          <p:nvPr/>
        </p:nvGrpSpPr>
        <p:grpSpPr>
          <a:xfrm>
            <a:off x="229626" y="-72011"/>
            <a:ext cx="3584091" cy="1777917"/>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20" name="Rectangle 19"/>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3421812"/>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2862322"/>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Nhìn thấy chú mèo di chuyển sống động trên màn  hình  khi  làm  chương  trình  "Điều  khiển rô-bốt", bạn An nghĩ ngay đến chú chó Lu đáng yêu ở nhà. Bạn An muốn tạo một chương trình "Chú chó đáng yêu" để mô tả hoạt động của chú chó Lu trong khu vườn. Vừa chạy chú chó Lu vừa phát ra tiếng sủa như đã tìm thấy gì đó.</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06632" y="4926684"/>
            <a:ext cx="1156754" cy="822347"/>
          </a:xfrm>
          <a:prstGeom prst="rect">
            <a:avLst/>
          </a:prstGeom>
        </p:spPr>
      </p:pic>
      <p:sp>
        <p:nvSpPr>
          <p:cNvPr id="29" name="Rectangle 28"/>
          <p:cNvSpPr/>
          <p:nvPr/>
        </p:nvSpPr>
        <p:spPr>
          <a:xfrm>
            <a:off x="5875507" y="5044867"/>
            <a:ext cx="5127286" cy="1015663"/>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Chúng ta cùng bạn An tìm hiểu để tạo được chương trình đó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6"/>
          <a:stretch>
            <a:fillRect/>
          </a:stretch>
        </p:blipFill>
        <p:spPr>
          <a:xfrm>
            <a:off x="11368207" y="254982"/>
            <a:ext cx="521581" cy="4604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00091"/>
            <a:ext cx="9657729" cy="738664"/>
          </a:xfrm>
          <a:prstGeom prst="rect">
            <a:avLst/>
          </a:prstGeom>
        </p:spPr>
        <p:txBody>
          <a:bodyPr wrap="square">
            <a:spAutoFit/>
          </a:bodyPr>
          <a:lstStyle/>
          <a:p>
            <a:pPr defTabSz="342900">
              <a:lnSpc>
                <a:spcPct val="150000"/>
              </a:lnSpc>
            </a:pPr>
            <a:r>
              <a:rPr lang="vi-VN" sz="2800" b="1" dirty="0" smtClean="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smtClean="0">
                <a:solidFill>
                  <a:srgbClr val="F03C69"/>
                </a:solidFill>
                <a:latin typeface="SVN-SAF" panose="02040603050506020204" pitchFamily="18" charset="0"/>
                <a:cs typeface="Times New Roman" panose="02020603050405020304" pitchFamily="18" charset="0"/>
              </a:rPr>
              <a:t>Ý TƯỞNG CÂU CHUYỆN VÀ XÂY DỰNG CHƯƠNG TRÌNH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57857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Xác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định</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công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việc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cần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thực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hiện</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99743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484778"/>
              <a:ext cx="10145882" cy="493512"/>
            </a:xfrm>
            <a:prstGeom prst="rect">
              <a:avLst/>
            </a:prstGeom>
          </p:spPr>
          <p:txBody>
            <a:bodyPr wrap="square">
              <a:spAutoFit/>
            </a:bodyPr>
            <a:lstStyle/>
            <a:p>
              <a:pPr algn="just" defTabSz="342900">
                <a:lnSpc>
                  <a:spcPct val="150000"/>
                </a:lnSpc>
              </a:pPr>
              <a:r>
                <a:rPr lang="vi-VN" altLang="vi-VN" sz="2000" dirty="0">
                  <a:latin typeface="UTM Avo" panose="02040603050506020204" pitchFamily="18" charset="0"/>
                  <a:cs typeface="Times New Roman" panose="02020603050405020304" pitchFamily="18" charset="0"/>
                </a:rPr>
                <a:t>Để tạo được chương trình "Chú chó đáng yêu" trong Scratch như bạn An mong muốn, em hãy xác định các công việc phải thực hiện.</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2788778"/>
            <a:ext cx="10058400" cy="3554819"/>
          </a:xfrm>
          <a:prstGeom prst="rect">
            <a:avLst/>
          </a:prstGeom>
          <a:noFill/>
        </p:spPr>
        <p:txBody>
          <a:bodyPr wrap="square" rtlCol="0" anchor="t">
            <a:spAutoFit/>
          </a:bodyPr>
          <a:lstStyle/>
          <a:p>
            <a:pPr>
              <a:lnSpc>
                <a:spcPts val="3000"/>
              </a:lnSpc>
            </a:pPr>
            <a:r>
              <a:rPr lang="vi-VN" sz="2000" dirty="0">
                <a:latin typeface="UTM Avo" panose="02040603050506020204"/>
              </a:rPr>
              <a:t>             Trong phần mềm Scratch, em là đạo diễn của câu chuyện hay trò chơi,... Muốn tạo ra một chương trình hay, hấp dẫn thì ý tưởng câu chuyện rất quan trọng. Để có thể tạo được chương trình "Chú chó đáng yêu" theo ý tưởng của bạn An, chúng ta thực hiện các công việc như sau: </a:t>
            </a:r>
            <a:endParaRPr lang="vi-VN" sz="2000" dirty="0" smtClean="0">
              <a:latin typeface="UTM Avo" panose="02040603050506020204"/>
            </a:endParaRPr>
          </a:p>
          <a:p>
            <a:pPr marL="457200" indent="-457200">
              <a:lnSpc>
                <a:spcPts val="3000"/>
              </a:lnSpc>
              <a:buAutoNum type="arabicPeriod"/>
            </a:pPr>
            <a:r>
              <a:rPr lang="vi-VN" sz="2000" dirty="0" smtClean="0">
                <a:latin typeface="UTM Avo" panose="02040603050506020204"/>
              </a:rPr>
              <a:t>Thay </a:t>
            </a:r>
            <a:r>
              <a:rPr lang="vi-VN" sz="2000" dirty="0">
                <a:latin typeface="UTM Avo" panose="02040603050506020204"/>
              </a:rPr>
              <a:t>đổi nhân vật và sân khấu</a:t>
            </a:r>
            <a:r>
              <a:rPr lang="vi-VN" sz="2000" dirty="0" smtClean="0">
                <a:latin typeface="UTM Avo" panose="02040603050506020204"/>
              </a:rPr>
              <a:t>:</a:t>
            </a:r>
            <a:endParaRPr lang="vi-VN" sz="2000" dirty="0" smtClean="0">
              <a:latin typeface="UTM Avo" panose="02040603050506020204"/>
            </a:endParaRPr>
          </a:p>
          <a:p>
            <a:pPr>
              <a:lnSpc>
                <a:spcPts val="3000"/>
              </a:lnSpc>
            </a:pPr>
            <a:r>
              <a:rPr lang="vi-VN" sz="2000" dirty="0" smtClean="0">
                <a:latin typeface="UTM Avo" panose="02040603050506020204"/>
              </a:rPr>
              <a:t>− </a:t>
            </a:r>
            <a:r>
              <a:rPr lang="vi-VN" sz="2000" dirty="0">
                <a:latin typeface="UTM Avo" panose="02040603050506020204"/>
              </a:rPr>
              <a:t>Nhân vật: Một chú chó</a:t>
            </a:r>
            <a:r>
              <a:rPr lang="vi-VN" sz="2000" dirty="0" smtClean="0">
                <a:latin typeface="UTM Avo" panose="02040603050506020204"/>
              </a:rPr>
              <a:t>.</a:t>
            </a:r>
            <a:endParaRPr lang="vi-VN" sz="2000" dirty="0" smtClean="0">
              <a:latin typeface="UTM Avo" panose="02040603050506020204"/>
            </a:endParaRPr>
          </a:p>
          <a:p>
            <a:pPr>
              <a:lnSpc>
                <a:spcPts val="3000"/>
              </a:lnSpc>
            </a:pPr>
            <a:r>
              <a:rPr lang="vi-VN" sz="2000" dirty="0" smtClean="0">
                <a:latin typeface="UTM Avo" panose="02040603050506020204"/>
              </a:rPr>
              <a:t>− </a:t>
            </a:r>
            <a:r>
              <a:rPr lang="vi-VN" sz="2000" dirty="0">
                <a:latin typeface="UTM Avo" panose="02040603050506020204"/>
              </a:rPr>
              <a:t>Sân khấu: Một khu vườn</a:t>
            </a:r>
            <a:r>
              <a:rPr lang="vi-VN" sz="2000" dirty="0" smtClean="0">
                <a:latin typeface="UTM Avo" panose="02040603050506020204"/>
              </a:rPr>
              <a:t>.</a:t>
            </a:r>
            <a:endParaRPr lang="vi-VN" sz="2000" dirty="0" smtClean="0">
              <a:latin typeface="UTM Avo" panose="02040603050506020204"/>
            </a:endParaRPr>
          </a:p>
          <a:p>
            <a:pPr>
              <a:lnSpc>
                <a:spcPts val="3000"/>
              </a:lnSpc>
            </a:pPr>
            <a:r>
              <a:rPr lang="vi-VN" sz="2000" dirty="0" smtClean="0">
                <a:latin typeface="UTM Avo" panose="02040603050506020204"/>
              </a:rPr>
              <a:t>2</a:t>
            </a:r>
            <a:r>
              <a:rPr lang="vi-VN" sz="2000" dirty="0">
                <a:latin typeface="UTM Avo" panose="02040603050506020204"/>
              </a:rPr>
              <a:t>. Tạo chương trình:− Sử dụng các lệnh điều khiển chú chó di chuyển đến vị trí ngẫu nhiên trong khu vườn.</a:t>
            </a:r>
            <a:endParaRPr lang="en-US" sz="2000" dirty="0">
              <a:latin typeface="UTM Avo" panose="02040603050506020204"/>
            </a:endParaRPr>
          </a:p>
        </p:txBody>
      </p:sp>
      <p:pic>
        <p:nvPicPr>
          <p:cNvPr id="22" name="Picture 21"/>
          <p:cNvPicPr>
            <a:picLocks noChangeAspect="1"/>
          </p:cNvPicPr>
          <p:nvPr/>
        </p:nvPicPr>
        <p:blipFill>
          <a:blip r:embed="rId5"/>
          <a:stretch>
            <a:fillRect/>
          </a:stretch>
        </p:blipFill>
        <p:spPr>
          <a:xfrm>
            <a:off x="1242166" y="2706544"/>
            <a:ext cx="684179" cy="649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9986" y="831672"/>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Sử dụng lệnh điều khiển chú chó phát âm thanh tiếng chó sủa</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Nhân </a:t>
            </a:r>
            <a:r>
              <a:rPr lang="vi-VN" sz="2000" b="1" dirty="0">
                <a:solidFill>
                  <a:schemeClr val="accent6"/>
                </a:solidFill>
                <a:latin typeface="UTM Avo" panose="02040603050506020204" pitchFamily="18" charset="0"/>
                <a:cs typeface="Times New Roman" panose="02020603050405020304" pitchFamily="18" charset="0"/>
              </a:rPr>
              <a:t>vật và sân </a:t>
            </a:r>
            <a:r>
              <a:rPr lang="vi-VN" sz="2000" b="1" dirty="0" smtClean="0">
                <a:solidFill>
                  <a:schemeClr val="accent6"/>
                </a:solidFill>
                <a:latin typeface="UTM Avo" panose="02040603050506020204" pitchFamily="18" charset="0"/>
                <a:cs typeface="Times New Roman" panose="02020603050405020304" pitchFamily="18" charset="0"/>
              </a:rPr>
              <a:t>khấu</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Nhân </a:t>
            </a:r>
            <a:r>
              <a:rPr lang="vi-VN" sz="2000" dirty="0">
                <a:latin typeface="UTM Avo" panose="02040603050506020204" pitchFamily="18" charset="0"/>
                <a:cs typeface="Times New Roman" panose="02020603050405020304" pitchFamily="18" charset="0"/>
              </a:rPr>
              <a:t>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b</a:t>
            </a:r>
            <a:r>
              <a:rPr lang="vi-VN" sz="2000" b="1" dirty="0">
                <a:solidFill>
                  <a:schemeClr val="accent6"/>
                </a:solidFill>
                <a:latin typeface="UTM Avo" panose="02040603050506020204" pitchFamily="18" charset="0"/>
                <a:cs typeface="Times New Roman" panose="02020603050405020304" pitchFamily="18" charset="0"/>
              </a:rPr>
              <a:t>) Một số lệnh để tạo chương </a:t>
            </a:r>
            <a:r>
              <a:rPr lang="vi-VN" sz="2000" b="1" dirty="0" smtClean="0">
                <a:solidFill>
                  <a:schemeClr val="accent6"/>
                </a:solidFill>
                <a:latin typeface="UTM Avo" panose="02040603050506020204" pitchFamily="18" charset="0"/>
                <a:cs typeface="Times New Roman" panose="02020603050405020304" pitchFamily="18" charset="0"/>
              </a:rPr>
              <a:t>trình </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Bảng </a:t>
            </a:r>
            <a:r>
              <a:rPr lang="vi-VN" sz="2000" dirty="0">
                <a:latin typeface="UTM Avo" panose="02040603050506020204" pitchFamily="18" charset="0"/>
                <a:cs typeface="Times New Roman" panose="02020603050405020304" pitchFamily="18" charset="0"/>
              </a:rPr>
              <a:t>5 là các lệnh sẽ được sử dụng cho nhân vật chú chó để tạo chương trình thực hiện từng bước ý tưởng của bạn An.</a:t>
            </a:r>
            <a:endParaRPr lang="vi-VN" sz="20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2106495" y="220837"/>
            <a:ext cx="7261241" cy="3847779"/>
          </a:xfrm>
          <a:prstGeom prst="rect">
            <a:avLst/>
          </a:prstGeom>
        </p:spPr>
      </p:pic>
      <p:grpSp>
        <p:nvGrpSpPr>
          <p:cNvPr id="8" name="Group 7"/>
          <p:cNvGrpSpPr/>
          <p:nvPr/>
        </p:nvGrpSpPr>
        <p:grpSpPr>
          <a:xfrm>
            <a:off x="1182900" y="3968264"/>
            <a:ext cx="7502862" cy="787471"/>
            <a:chOff x="1134262" y="2175655"/>
            <a:chExt cx="7502862" cy="787471"/>
          </a:xfrm>
        </p:grpSpPr>
        <p:pic>
          <p:nvPicPr>
            <p:cNvPr id="9" name="Picture 8"/>
            <p:cNvPicPr>
              <a:picLocks noChangeAspect="1"/>
            </p:cNvPicPr>
            <p:nvPr/>
          </p:nvPicPr>
          <p:blipFill>
            <a:blip r:embed="rId2"/>
            <a:stretch>
              <a:fillRect/>
            </a:stretch>
          </p:blipFill>
          <p:spPr>
            <a:xfrm>
              <a:off x="1134262" y="2175655"/>
              <a:ext cx="799873" cy="787471"/>
            </a:xfrm>
            <a:prstGeom prst="rect">
              <a:avLst/>
            </a:prstGeom>
          </p:spPr>
        </p:pic>
        <p:sp>
          <p:nvSpPr>
            <p:cNvPr id="10" name="Rectangle 9"/>
            <p:cNvSpPr/>
            <p:nvPr/>
          </p:nvSpPr>
          <p:spPr>
            <a:xfrm>
              <a:off x="1934135" y="2348656"/>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pic>
        <p:nvPicPr>
          <p:cNvPr id="11" name="Picture 10"/>
          <p:cNvPicPr>
            <a:picLocks noChangeAspect="1"/>
          </p:cNvPicPr>
          <p:nvPr/>
        </p:nvPicPr>
        <p:blipFill>
          <a:blip r:embed="rId3"/>
          <a:stretch>
            <a:fillRect/>
          </a:stretch>
        </p:blipFill>
        <p:spPr>
          <a:xfrm>
            <a:off x="2218295" y="4582733"/>
            <a:ext cx="7872142" cy="1969153"/>
          </a:xfrm>
          <a:prstGeom prst="rect">
            <a:avLst/>
          </a:prstGeom>
        </p:spPr>
      </p:pic>
      <p:sp>
        <p:nvSpPr>
          <p:cNvPr id="13" name="Oval 12"/>
          <p:cNvSpPr/>
          <p:nvPr/>
        </p:nvSpPr>
        <p:spPr>
          <a:xfrm>
            <a:off x="7020118" y="606574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p:cNvSpPr/>
          <p:nvPr/>
        </p:nvSpPr>
        <p:spPr>
          <a:xfrm>
            <a:off x="939468" y="1448862"/>
            <a:ext cx="9537500" cy="1477328"/>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vi-VN" sz="2000" b="1" dirty="0" smtClean="0">
              <a:solidFill>
                <a:schemeClr val="accent6"/>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Thay </a:t>
            </a:r>
            <a:r>
              <a:rPr lang="vi-VN" sz="2000" b="1" dirty="0">
                <a:solidFill>
                  <a:schemeClr val="accent6"/>
                </a:solidFill>
                <a:latin typeface="UTM Avo" panose="02040603050506020204" pitchFamily="18" charset="0"/>
                <a:cs typeface="Times New Roman" panose="02020603050405020304" pitchFamily="18" charset="0"/>
              </a:rPr>
              <a:t>đổi nhân </a:t>
            </a:r>
            <a:r>
              <a:rPr lang="vi-VN" sz="2000" b="1" dirty="0" smtClean="0">
                <a:solidFill>
                  <a:schemeClr val="accent6"/>
                </a:solidFill>
                <a:latin typeface="UTM Avo" panose="02040603050506020204" pitchFamily="18" charset="0"/>
                <a:cs typeface="Times New Roman" panose="02020603050405020304" pitchFamily="18" charset="0"/>
              </a:rPr>
              <a:t>vật</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Để </a:t>
            </a:r>
            <a:r>
              <a:rPr lang="vi-VN" sz="2000" dirty="0">
                <a:latin typeface="UTM Avo" panose="02040603050506020204" pitchFamily="18" charset="0"/>
                <a:cs typeface="Times New Roman" panose="02020603050405020304" pitchFamily="18" charset="0"/>
              </a:rPr>
              <a:t>thay đổi nhân vật, trong Vùng tạo nhân vật, em thực hiện như sau:</a:t>
            </a:r>
            <a:endParaRPr lang="vi-VN" sz="2000" dirty="0">
              <a:latin typeface="UTM Avo" panose="02040603050506020204" pitchFamily="18" charset="0"/>
              <a:cs typeface="Times New Roman" panose="02020603050405020304" pitchFamily="18" charset="0"/>
            </a:endParaRPr>
          </a:p>
        </p:txBody>
      </p:sp>
      <p:grpSp>
        <p:nvGrpSpPr>
          <p:cNvPr id="9" name="Group 8"/>
          <p:cNvGrpSpPr/>
          <p:nvPr/>
        </p:nvGrpSpPr>
        <p:grpSpPr>
          <a:xfrm>
            <a:off x="939468" y="805978"/>
            <a:ext cx="10558624" cy="685420"/>
            <a:chOff x="708098" y="292955"/>
            <a:chExt cx="10558624" cy="685420"/>
          </a:xfrm>
        </p:grpSpPr>
        <p:sp>
          <p:nvSpPr>
            <p:cNvPr id="10" name="Rectangle 9"/>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NHIỆM VỤ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11" name="Rectangle 10"/>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anose="02000505000000020004" pitchFamily="2" charset="0"/>
                  <a:cs typeface="Times New Roman" panose="02020603050405020304" pitchFamily="18" charset="0"/>
                </a:rPr>
                <a:t>1</a:t>
              </a:r>
              <a:endParaRPr lang="vi-VN" sz="2800" b="1" dirty="0">
                <a:solidFill>
                  <a:schemeClr val="bg1"/>
                </a:solidFill>
                <a:latin typeface="Sitka Subheading" panose="02000505000000020004" pitchFamily="2" charset="0"/>
                <a:cs typeface="Times New Roman" panose="02020603050405020304" pitchFamily="18" charset="0"/>
              </a:endParaRPr>
            </a:p>
          </p:txBody>
        </p:sp>
      </p:grpSp>
      <p:pic>
        <p:nvPicPr>
          <p:cNvPr id="7" name="Picture 6"/>
          <p:cNvPicPr>
            <a:picLocks noChangeAspect="1"/>
          </p:cNvPicPr>
          <p:nvPr/>
        </p:nvPicPr>
        <p:blipFill>
          <a:blip r:embed="rId1"/>
          <a:stretch>
            <a:fillRect/>
          </a:stretch>
        </p:blipFill>
        <p:spPr>
          <a:xfrm>
            <a:off x="3753243" y="3044641"/>
            <a:ext cx="4690366" cy="3578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p:cNvSpPr/>
          <p:nvPr/>
        </p:nvSpPr>
        <p:spPr>
          <a:xfrm>
            <a:off x="939468" y="1448862"/>
            <a:ext cx="9537500" cy="1015663"/>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Thay đổi phông nền sân </a:t>
            </a:r>
            <a:r>
              <a:rPr lang="vi-VN" sz="2000" b="1" dirty="0" smtClean="0">
                <a:solidFill>
                  <a:schemeClr val="accent6"/>
                </a:solidFill>
                <a:latin typeface="UTM Avo" panose="02040603050506020204" pitchFamily="18" charset="0"/>
                <a:cs typeface="Times New Roman" panose="02020603050405020304" pitchFamily="18" charset="0"/>
              </a:rPr>
              <a:t>khấu</a:t>
            </a:r>
            <a:endParaRPr lang="vi-VN" sz="2000" b="1" dirty="0" smtClean="0">
              <a:solidFill>
                <a:schemeClr val="accent6"/>
              </a:solidFill>
              <a:latin typeface="UTM Avo" panose="02040603050506020204" pitchFamily="18" charset="0"/>
              <a:cs typeface="Times New Roman" panose="02020603050405020304" pitchFamily="18" charset="0"/>
            </a:endParaRPr>
          </a:p>
        </p:txBody>
      </p:sp>
      <p:grpSp>
        <p:nvGrpSpPr>
          <p:cNvPr id="9" name="Group 8"/>
          <p:cNvGrpSpPr/>
          <p:nvPr/>
        </p:nvGrpSpPr>
        <p:grpSpPr>
          <a:xfrm>
            <a:off x="939468" y="805978"/>
            <a:ext cx="10558624" cy="685420"/>
            <a:chOff x="708098" y="292955"/>
            <a:chExt cx="10558624" cy="685420"/>
          </a:xfrm>
        </p:grpSpPr>
        <p:sp>
          <p:nvSpPr>
            <p:cNvPr id="10" name="Rectangle 9"/>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NHIỆM VỤ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11" name="Rectangle 10"/>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anose="02000505000000020004" pitchFamily="2" charset="0"/>
                  <a:cs typeface="Times New Roman" panose="02020603050405020304" pitchFamily="18" charset="0"/>
                </a:rPr>
                <a:t>1</a:t>
              </a:r>
              <a:endParaRPr lang="vi-VN" sz="2800" b="1" dirty="0">
                <a:solidFill>
                  <a:schemeClr val="bg1"/>
                </a:solidFill>
                <a:latin typeface="Sitka Subheading" panose="02000505000000020004" pitchFamily="2" charset="0"/>
                <a:cs typeface="Times New Roman" panose="02020603050405020304" pitchFamily="18" charset="0"/>
              </a:endParaRPr>
            </a:p>
          </p:txBody>
        </p:sp>
      </p:grpSp>
      <p:pic>
        <p:nvPicPr>
          <p:cNvPr id="3" name="Picture 2"/>
          <p:cNvPicPr>
            <a:picLocks noChangeAspect="1"/>
          </p:cNvPicPr>
          <p:nvPr/>
        </p:nvPicPr>
        <p:blipFill>
          <a:blip r:embed="rId1"/>
          <a:stretch>
            <a:fillRect/>
          </a:stretch>
        </p:blipFill>
        <p:spPr>
          <a:xfrm>
            <a:off x="2051864" y="2505842"/>
            <a:ext cx="8000713" cy="2951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24558" y="519425"/>
            <a:ext cx="10290337" cy="1480139"/>
            <a:chOff x="3669268" y="737026"/>
            <a:chExt cx="7969151" cy="1094902"/>
          </a:xfrm>
        </p:grpSpPr>
        <p:grpSp>
          <p:nvGrpSpPr>
            <p:cNvPr id="26" name="Group 25"/>
            <p:cNvGrpSpPr/>
            <p:nvPr/>
          </p:nvGrpSpPr>
          <p:grpSpPr>
            <a:xfrm>
              <a:off x="3669268" y="737026"/>
              <a:ext cx="7555458" cy="1094902"/>
              <a:chOff x="3669268" y="737026"/>
              <a:chExt cx="7555458" cy="1094902"/>
            </a:xfrm>
          </p:grpSpPr>
          <p:grpSp>
            <p:nvGrpSpPr>
              <p:cNvPr id="28" name="Group 27"/>
              <p:cNvGrpSpPr/>
              <p:nvPr/>
            </p:nvGrpSpPr>
            <p:grpSpPr>
              <a:xfrm>
                <a:off x="3753754" y="993101"/>
                <a:ext cx="7470972" cy="838827"/>
                <a:chOff x="4217929" y="1054357"/>
                <a:chExt cx="6721212" cy="1237500"/>
              </a:xfrm>
            </p:grpSpPr>
            <p:sp>
              <p:nvSpPr>
                <p:cNvPr id="30" name="Rectangle: Rounded Corners 15"/>
                <p:cNvSpPr/>
                <p:nvPr/>
              </p:nvSpPr>
              <p:spPr>
                <a:xfrm>
                  <a:off x="4288827" y="1171309"/>
                  <a:ext cx="6650314" cy="112054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16"/>
                <p:cNvSpPr/>
                <p:nvPr/>
              </p:nvSpPr>
              <p:spPr>
                <a:xfrm>
                  <a:off x="4217929" y="1054357"/>
                  <a:ext cx="6645204" cy="113607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669268" y="737026"/>
                <a:ext cx="704404" cy="623747"/>
              </a:xfrm>
              <a:prstGeom prst="rect">
                <a:avLst/>
              </a:prstGeom>
            </p:spPr>
          </p:pic>
        </p:grpSp>
        <p:sp>
          <p:nvSpPr>
            <p:cNvPr id="27" name="Rectangle 26"/>
            <p:cNvSpPr/>
            <p:nvPr/>
          </p:nvSpPr>
          <p:spPr>
            <a:xfrm>
              <a:off x="4003564" y="865064"/>
              <a:ext cx="7634855" cy="838827"/>
            </a:xfrm>
            <a:prstGeom prst="rect">
              <a:avLst/>
            </a:prstGeom>
          </p:spPr>
          <p:txBody>
            <a:bodyPr wrap="square">
              <a:spAutoFit/>
            </a:bodyPr>
            <a:lstStyle/>
            <a:p>
              <a:pPr defTabSz="342900">
                <a:lnSpc>
                  <a:spcPct val="150000"/>
                </a:lnSpc>
              </a:pPr>
              <a:r>
                <a:rPr lang="vi-VN" altLang="vi-VN" sz="2400" b="1" dirty="0" smtClean="0">
                  <a:solidFill>
                    <a:srgbClr val="F03C69"/>
                  </a:solidFill>
                  <a:latin typeface="Times New Roman" panose="02020603050405020304" pitchFamily="18" charset="0"/>
                  <a:cs typeface="Times New Roman" panose="02020603050405020304" pitchFamily="18" charset="0"/>
                </a:rPr>
                <a:t>      </a:t>
              </a:r>
              <a:r>
                <a:rPr lang="vi-VN" altLang="vi-VN" sz="2400" b="1" dirty="0">
                  <a:solidFill>
                    <a:srgbClr val="F03C69"/>
                  </a:solidFill>
                  <a:latin typeface="Times New Roman" panose="02020603050405020304" pitchFamily="18" charset="0"/>
                  <a:cs typeface="Times New Roman" panose="02020603050405020304" pitchFamily="18" charset="0"/>
                </a:rPr>
                <a:t>Trong scratch, </a:t>
              </a:r>
              <a:r>
                <a:rPr lang="vi-VN" altLang="vi-VN" sz="2400" b="1" dirty="0" smtClean="0">
                  <a:solidFill>
                    <a:srgbClr val="F03C69"/>
                  </a:solidFill>
                  <a:latin typeface="Times New Roman" panose="02020603050405020304" pitchFamily="18" charset="0"/>
                  <a:cs typeface="Times New Roman" panose="02020603050405020304" pitchFamily="18" charset="0"/>
                </a:rPr>
                <a:t>mỗi </a:t>
              </a:r>
              <a:r>
                <a:rPr lang="vi-VN" altLang="vi-VN" sz="2400" b="1" dirty="0">
                  <a:solidFill>
                    <a:srgbClr val="F03C69"/>
                  </a:solidFill>
                  <a:latin typeface="Times New Roman" panose="02020603050405020304" pitchFamily="18" charset="0"/>
                  <a:cs typeface="Times New Roman" panose="02020603050405020304" pitchFamily="18" charset="0"/>
                </a:rPr>
                <a:t>nhóm lệnh </a:t>
              </a:r>
              <a:r>
                <a:rPr lang="vi-VN" altLang="vi-VN" sz="2400" b="1" dirty="0" smtClean="0">
                  <a:solidFill>
                    <a:srgbClr val="F03C69"/>
                  </a:solidFill>
                  <a:latin typeface="Times New Roman" panose="02020603050405020304" pitchFamily="18" charset="0"/>
                  <a:cs typeface="Times New Roman" panose="02020603050405020304" pitchFamily="18" charset="0"/>
                </a:rPr>
                <a:t>có nhiều </a:t>
              </a:r>
              <a:r>
                <a:rPr lang="vi-VN" altLang="vi-VN" sz="2400" b="1" dirty="0">
                  <a:solidFill>
                    <a:srgbClr val="F03C69"/>
                  </a:solidFill>
                  <a:latin typeface="Times New Roman" panose="02020603050405020304" pitchFamily="18" charset="0"/>
                  <a:cs typeface="Times New Roman" panose="02020603050405020304" pitchFamily="18" charset="0"/>
                </a:rPr>
                <a:t>lệnh </a:t>
              </a:r>
              <a:r>
                <a:rPr lang="vi-VN" altLang="vi-VN" sz="2400" b="1" dirty="0" smtClean="0">
                  <a:solidFill>
                    <a:srgbClr val="F03C69"/>
                  </a:solidFill>
                  <a:latin typeface="Times New Roman" panose="02020603050405020304" pitchFamily="18" charset="0"/>
                  <a:cs typeface="Times New Roman" panose="02020603050405020304" pitchFamily="18" charset="0"/>
                </a:rPr>
                <a:t>và chúng </a:t>
              </a:r>
              <a:r>
                <a:rPr lang="vi-VN" altLang="vi-VN" sz="2400" b="1" dirty="0">
                  <a:solidFill>
                    <a:srgbClr val="F03C69"/>
                  </a:solidFill>
                  <a:latin typeface="Times New Roman" panose="02020603050405020304" pitchFamily="18" charset="0"/>
                  <a:cs typeface="Times New Roman" panose="02020603050405020304" pitchFamily="18" charset="0"/>
                </a:rPr>
                <a:t>cùng </a:t>
              </a:r>
              <a:r>
                <a:rPr lang="vi-VN" altLang="vi-VN" sz="2400" b="1" dirty="0" smtClean="0">
                  <a:solidFill>
                    <a:srgbClr val="F03C69"/>
                  </a:solidFill>
                  <a:latin typeface="Times New Roman" panose="02020603050405020304" pitchFamily="18" charset="0"/>
                  <a:cs typeface="Times New Roman" panose="02020603050405020304" pitchFamily="18" charset="0"/>
                </a:rPr>
                <a:t>màu</a:t>
              </a:r>
              <a:r>
                <a:rPr lang="vi-VN" altLang="vi-VN" sz="2400" b="1" dirty="0">
                  <a:solidFill>
                    <a:srgbClr val="F03C69"/>
                  </a:solidFill>
                  <a:latin typeface="Times New Roman" panose="02020603050405020304" pitchFamily="18" charset="0"/>
                  <a:cs typeface="Times New Roman" panose="02020603050405020304" pitchFamily="18" charset="0"/>
                </a:rPr>
                <a:t>.     Mỗi </a:t>
              </a:r>
              <a:r>
                <a:rPr lang="vi-VN" altLang="vi-VN" sz="2400" b="1" dirty="0" smtClean="0">
                  <a:solidFill>
                    <a:srgbClr val="F03C69"/>
                  </a:solidFill>
                  <a:latin typeface="Times New Roman" panose="02020603050405020304" pitchFamily="18" charset="0"/>
                  <a:cs typeface="Times New Roman" panose="02020603050405020304" pitchFamily="18" charset="0"/>
                </a:rPr>
                <a:t>lệnh sẽ điều khiển </a:t>
              </a:r>
              <a:r>
                <a:rPr lang="vi-VN" altLang="vi-VN" sz="2400" b="1" dirty="0">
                  <a:solidFill>
                    <a:srgbClr val="F03C69"/>
                  </a:solidFill>
                  <a:latin typeface="Times New Roman" panose="02020603050405020304" pitchFamily="18" charset="0"/>
                  <a:cs typeface="Times New Roman" panose="02020603050405020304" pitchFamily="18" charset="0"/>
                </a:rPr>
                <a:t>nhân </a:t>
              </a:r>
              <a:r>
                <a:rPr lang="vi-VN" altLang="vi-VN" sz="2400" b="1" dirty="0" smtClean="0">
                  <a:solidFill>
                    <a:srgbClr val="F03C69"/>
                  </a:solidFill>
                  <a:latin typeface="Times New Roman" panose="02020603050405020304" pitchFamily="18" charset="0"/>
                  <a:cs typeface="Times New Roman" panose="02020603050405020304" pitchFamily="18" charset="0"/>
                </a:rPr>
                <a:t>vật thực hiện </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1134262" y="2175655"/>
            <a:ext cx="7363071" cy="787471"/>
            <a:chOff x="1134262" y="2175655"/>
            <a:chExt cx="7363071" cy="787471"/>
          </a:xfrm>
        </p:grpSpPr>
        <p:pic>
          <p:nvPicPr>
            <p:cNvPr id="14" name="Picture 13"/>
            <p:cNvPicPr>
              <a:picLocks noChangeAspect="1"/>
            </p:cNvPicPr>
            <p:nvPr/>
          </p:nvPicPr>
          <p:blipFill>
            <a:blip r:embed="rId2"/>
            <a:stretch>
              <a:fillRect/>
            </a:stretch>
          </p:blipFill>
          <p:spPr>
            <a:xfrm>
              <a:off x="1134262" y="2175655"/>
              <a:ext cx="799873" cy="787471"/>
            </a:xfrm>
            <a:prstGeom prst="rect">
              <a:avLst/>
            </a:prstGeom>
          </p:spPr>
        </p:pic>
        <p:sp>
          <p:nvSpPr>
            <p:cNvPr id="15" name="Rectangle 14"/>
            <p:cNvSpPr/>
            <p:nvPr/>
          </p:nvSpPr>
          <p:spPr>
            <a:xfrm>
              <a:off x="1794344" y="2357483"/>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grpSp>
        <p:nvGrpSpPr>
          <p:cNvPr id="11" name="Group 10"/>
          <p:cNvGrpSpPr/>
          <p:nvPr/>
        </p:nvGrpSpPr>
        <p:grpSpPr>
          <a:xfrm>
            <a:off x="2630129" y="2963126"/>
            <a:ext cx="6552782" cy="3131852"/>
            <a:chOff x="2445304" y="2958446"/>
            <a:chExt cx="5335166" cy="3131852"/>
          </a:xfrm>
        </p:grpSpPr>
        <p:pic>
          <p:nvPicPr>
            <p:cNvPr id="2" name="Picture 1"/>
            <p:cNvPicPr>
              <a:picLocks noChangeAspect="1"/>
            </p:cNvPicPr>
            <p:nvPr/>
          </p:nvPicPr>
          <p:blipFill>
            <a:blip r:embed="rId3"/>
            <a:stretch>
              <a:fillRect/>
            </a:stretch>
          </p:blipFill>
          <p:spPr>
            <a:xfrm>
              <a:off x="2445304" y="2958446"/>
              <a:ext cx="5335166" cy="3131852"/>
            </a:xfrm>
            <a:prstGeom prst="rect">
              <a:avLst/>
            </a:prstGeom>
          </p:spPr>
        </p:pic>
        <p:cxnSp>
          <p:nvCxnSpPr>
            <p:cNvPr id="4" name="Straight Arrow Connector 3"/>
            <p:cNvCxnSpPr/>
            <p:nvPr/>
          </p:nvCxnSpPr>
          <p:spPr>
            <a:xfrm flipV="1">
              <a:off x="3628417" y="4873557"/>
              <a:ext cx="1011677" cy="797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3813243"/>
              <a:ext cx="963038" cy="1760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28417" y="3821731"/>
              <a:ext cx="1011677" cy="935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998" y="155451"/>
            <a:ext cx="10687268" cy="6072389"/>
            <a:chOff x="676998" y="155451"/>
            <a:chExt cx="10687268" cy="6072389"/>
          </a:xfrm>
        </p:grpSpPr>
        <p:sp>
          <p:nvSpPr>
            <p:cNvPr id="5" name="Rectangle 4"/>
            <p:cNvSpPr/>
            <p:nvPr/>
          </p:nvSpPr>
          <p:spPr>
            <a:xfrm>
              <a:off x="684376" y="155451"/>
              <a:ext cx="8211146" cy="737235"/>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một số thao tác cơ bản</a:t>
              </a:r>
              <a:endParaRPr lang="vi-VN" sz="2800" b="1" dirty="0">
                <a:solidFill>
                  <a:srgbClr val="F03C69"/>
                </a:solidFill>
                <a:cs typeface="Times New Roman" panose="02020603050405020304" pitchFamily="18" charset="0"/>
              </a:endParaRPr>
            </a:p>
          </p:txBody>
        </p:sp>
        <p:grpSp>
          <p:nvGrpSpPr>
            <p:cNvPr id="6" name="Group 5"/>
            <p:cNvGrpSpPr/>
            <p:nvPr/>
          </p:nvGrpSpPr>
          <p:grpSpPr>
            <a:xfrm>
              <a:off x="676998" y="665393"/>
              <a:ext cx="8836830" cy="1160029"/>
              <a:chOff x="708098" y="292955"/>
              <a:chExt cx="8836830" cy="1160029"/>
            </a:xfrm>
          </p:grpSpPr>
          <p:sp>
            <p:nvSpPr>
              <p:cNvPr id="7" name="Rectangle 6"/>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NHIỆM VỤ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8" name="Rectangle 7"/>
              <p:cNvSpPr/>
              <p:nvPr/>
            </p:nvSpPr>
            <p:spPr>
              <a:xfrm>
                <a:off x="3091070" y="437321"/>
                <a:ext cx="6453858" cy="1015663"/>
              </a:xfrm>
              <a:prstGeom prst="rect">
                <a:avLst/>
              </a:prstGeom>
            </p:spPr>
            <p:txBody>
              <a:bodyPr wrap="square">
                <a:spAutoFit/>
              </a:bodyPr>
              <a:lstStyle/>
              <a:p>
                <a:pPr algn="just" defTabSz="342900">
                  <a:lnSpc>
                    <a:spcPct val="150000"/>
                  </a:lnSpc>
                </a:pPr>
                <a:r>
                  <a:rPr lang="vi-VN" sz="2000" b="1" dirty="0" smtClean="0">
                    <a:latin typeface="UTM Avo" panose="02040603050506020204" pitchFamily="18" charset="0"/>
                    <a:cs typeface="Times New Roman" panose="02020603050405020304" pitchFamily="18" charset="0"/>
                  </a:rPr>
                  <a:t>Tạo chương trình "Chú </a:t>
                </a:r>
                <a:r>
                  <a:rPr lang="vi-VN" sz="2000" b="1" dirty="0">
                    <a:latin typeface="UTM Avo" panose="02040603050506020204" pitchFamily="18" charset="0"/>
                    <a:cs typeface="Times New Roman" panose="02020603050405020304" pitchFamily="18" charset="0"/>
                  </a:rPr>
                  <a:t>chó đáng yêu" </a:t>
                </a:r>
                <a:r>
                  <a:rPr lang="vi-VN" sz="2000" b="1" dirty="0" smtClean="0">
                    <a:latin typeface="UTM Avo" panose="02040603050506020204" pitchFamily="18" charset="0"/>
                    <a:cs typeface="Times New Roman" panose="02020603050405020304" pitchFamily="18" charset="0"/>
                  </a:rPr>
                  <a:t>thực hiện ý tưởng của bạn An được minh </a:t>
                </a:r>
                <a:r>
                  <a:rPr lang="vi-VN" sz="2000" b="1" dirty="0">
                    <a:latin typeface="UTM Avo" panose="02040603050506020204" pitchFamily="18" charset="0"/>
                    <a:cs typeface="Times New Roman" panose="02020603050405020304" pitchFamily="18" charset="0"/>
                  </a:rPr>
                  <a:t>hoạ trong Hình 72.</a:t>
                </a:r>
                <a:endParaRPr lang="vi-VN" sz="2000" dirty="0">
                  <a:latin typeface="UTM Avo" panose="02040603050506020204" pitchFamily="18" charset="0"/>
                  <a:cs typeface="Times New Roman" panose="02020603050405020304" pitchFamily="18" charset="0"/>
                </a:endParaRPr>
              </a:p>
            </p:txBody>
          </p:sp>
          <p:sp>
            <p:nvSpPr>
              <p:cNvPr id="9" name="Rounded Rectangle 8"/>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anose="02000505000000020004" pitchFamily="2" charset="0"/>
                    <a:cs typeface="Times New Roman" panose="02020603050405020304" pitchFamily="18" charset="0"/>
                  </a:rPr>
                  <a:t>2</a:t>
                </a:r>
                <a:endParaRPr lang="vi-VN" sz="2800" b="1" dirty="0">
                  <a:solidFill>
                    <a:schemeClr val="bg1"/>
                  </a:solidFill>
                  <a:latin typeface="Sitka Subheading" panose="02000505000000020004" pitchFamily="2" charset="0"/>
                  <a:cs typeface="Times New Roman" panose="02020603050405020304" pitchFamily="18" charset="0"/>
                </a:endParaRPr>
              </a:p>
            </p:txBody>
          </p:sp>
        </p:grpSp>
        <p:sp>
          <p:nvSpPr>
            <p:cNvPr id="11" name="Rectangle 10"/>
            <p:cNvSpPr/>
            <p:nvPr/>
          </p:nvSpPr>
          <p:spPr>
            <a:xfrm>
              <a:off x="759312" y="1980523"/>
              <a:ext cx="7314646" cy="424731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r>
                <a:rPr lang="vi-VN" sz="2000" b="1" dirty="0" smtClean="0">
                  <a:solidFill>
                    <a:schemeClr val="accent6"/>
                  </a:solidFill>
                  <a:latin typeface="UTM Avo" panose="02040603050506020204" pitchFamily="18" charset="0"/>
                  <a:cs typeface="Times New Roman" panose="02020603050405020304" pitchFamily="18" charset="0"/>
                </a:rPr>
                <a:t>:  </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quan sát </a:t>
              </a:r>
              <a:r>
                <a:rPr lang="vi-VN" sz="2000" dirty="0">
                  <a:latin typeface="UTM Avo" panose="02040603050506020204" pitchFamily="18" charset="0"/>
                  <a:cs typeface="Times New Roman" panose="02020603050405020304" pitchFamily="18" charset="0"/>
                </a:rPr>
                <a:t>và kéo thả các </a:t>
              </a:r>
              <a:r>
                <a:rPr lang="vi-VN" sz="2000" dirty="0" smtClean="0">
                  <a:latin typeface="UTM Avo" panose="02040603050506020204" pitchFamily="18" charset="0"/>
                  <a:cs typeface="Times New Roman" panose="02020603050405020304" pitchFamily="18" charset="0"/>
                </a:rPr>
                <a:t>lệnh để </a:t>
              </a:r>
              <a:r>
                <a:rPr lang="vi-VN" sz="2000" dirty="0">
                  <a:latin typeface="UTM Avo" panose="02040603050506020204" pitchFamily="18" charset="0"/>
                  <a:cs typeface="Times New Roman" panose="02020603050405020304" pitchFamily="18" charset="0"/>
                </a:rPr>
                <a:t>tạo chương trình cho chú chó</a:t>
              </a:r>
              <a:r>
                <a:rPr lang="vi-VN" sz="2000" dirty="0" smtClean="0">
                  <a:latin typeface="UTM Avo" panose="02040603050506020204" pitchFamily="18" charset="0"/>
                  <a:cs typeface="Times New Roman" panose="02020603050405020304" pitchFamily="18" charset="0"/>
                </a:rPr>
                <a:t>.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 </a:t>
              </a:r>
              <a:r>
                <a:rPr lang="vi-VN" sz="2000" dirty="0" smtClean="0">
                  <a:latin typeface="UTM Avo" panose="02040603050506020204" pitchFamily="18" charset="0"/>
                  <a:cs typeface="Times New Roman" panose="02020603050405020304" pitchFamily="18" charset="0"/>
                </a:rPr>
                <a:t>Nháy chuột vào nút lệnh        để chạy chương trình. Tiếp tục nháy chuột nhiều lần vào nút lệnh        để chú </a:t>
              </a:r>
              <a:r>
                <a:rPr lang="vi-VN" sz="2000" dirty="0">
                  <a:latin typeface="UTM Avo" panose="02040603050506020204" pitchFamily="18" charset="0"/>
                  <a:cs typeface="Times New Roman" panose="02020603050405020304" pitchFamily="18" charset="0"/>
                </a:rPr>
                <a:t>chó di </a:t>
              </a:r>
              <a:r>
                <a:rPr lang="vi-VN" sz="2000" dirty="0" smtClean="0">
                  <a:latin typeface="UTM Avo" panose="02040603050506020204" pitchFamily="18" charset="0"/>
                  <a:cs typeface="Times New Roman" panose="02020603050405020304" pitchFamily="18" charset="0"/>
                </a:rPr>
                <a:t>chuyển liên tục trong </a:t>
              </a:r>
              <a:r>
                <a:rPr lang="vi-VN" sz="2000" dirty="0">
                  <a:latin typeface="UTM Avo" panose="02040603050506020204" pitchFamily="18" charset="0"/>
                  <a:cs typeface="Times New Roman" panose="02020603050405020304" pitchFamily="18" charset="0"/>
                </a:rPr>
                <a:t>khu vườn</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 </a:t>
              </a:r>
              <a:r>
                <a:rPr lang="vi-VN" sz="2000" dirty="0" smtClean="0">
                  <a:latin typeface="UTM Avo" panose="02040603050506020204" pitchFamily="18" charset="0"/>
                  <a:cs typeface="Times New Roman" panose="02020603050405020304" pitchFamily="18" charset="0"/>
                </a:rPr>
                <a:t>Chọn lệnh </a:t>
              </a:r>
              <a:r>
                <a:rPr lang="vi-VN" sz="2000" dirty="0" smtClean="0">
                  <a:solidFill>
                    <a:schemeClr val="accent6"/>
                  </a:solidFill>
                  <a:latin typeface="UTM Avo" panose="02040603050506020204" pitchFamily="18" charset="0"/>
                  <a:cs typeface="Times New Roman" panose="02020603050405020304" pitchFamily="18" charset="0"/>
                </a:rPr>
                <a:t>Lưu </a:t>
              </a:r>
              <a:r>
                <a:rPr lang="vi-VN" sz="2000" dirty="0">
                  <a:solidFill>
                    <a:schemeClr val="accent6"/>
                  </a:solidFill>
                  <a:latin typeface="UTM Avo" panose="02040603050506020204" pitchFamily="18" charset="0"/>
                  <a:cs typeface="Times New Roman" panose="02020603050405020304" pitchFamily="18" charset="0"/>
                </a:rPr>
                <a:t>về máy tính </a:t>
              </a:r>
              <a:r>
                <a:rPr lang="vi-VN" sz="2000" dirty="0" smtClean="0">
                  <a:latin typeface="UTM Avo" panose="02040603050506020204" pitchFamily="18" charset="0"/>
                  <a:cs typeface="Times New Roman" panose="02020603050405020304" pitchFamily="18" charset="0"/>
                </a:rPr>
                <a:t>trong bảng chọn </a:t>
              </a:r>
              <a:r>
                <a:rPr lang="vi-VN" sz="2000" dirty="0" smtClean="0">
                  <a:solidFill>
                    <a:schemeClr val="accent6"/>
                  </a:solidFill>
                  <a:latin typeface="UTM Avo" panose="02040603050506020204" pitchFamily="18" charset="0"/>
                  <a:cs typeface="Times New Roman" panose="02020603050405020304" pitchFamily="18" charset="0"/>
                </a:rPr>
                <a:t>Tập tin</a:t>
              </a:r>
              <a:r>
                <a:rPr lang="vi-VN" sz="2000" dirty="0" smtClean="0">
                  <a:latin typeface="UTM Avo" panose="02040603050506020204" pitchFamily="18" charset="0"/>
                  <a:cs typeface="Times New Roman" panose="02020603050405020304" pitchFamily="18" charset="0"/>
                </a:rPr>
                <a:t>. Cửa sổ </a:t>
              </a:r>
              <a:r>
                <a:rPr lang="vi-VN" sz="2000" dirty="0" smtClean="0">
                  <a:solidFill>
                    <a:schemeClr val="accent6"/>
                  </a:solidFill>
                  <a:latin typeface="UTM Avo" panose="02040603050506020204" pitchFamily="18" charset="0"/>
                  <a:cs typeface="Times New Roman" panose="02020603050405020304" pitchFamily="18" charset="0"/>
                </a:rPr>
                <a:t>Save as </a:t>
              </a:r>
              <a:r>
                <a:rPr lang="vi-VN" sz="2000" dirty="0" smtClean="0">
                  <a:latin typeface="UTM Avo" panose="02040603050506020204" pitchFamily="18" charset="0"/>
                  <a:cs typeface="Times New Roman" panose="02020603050405020304" pitchFamily="18" charset="0"/>
                </a:rPr>
                <a:t>hiện </a:t>
              </a:r>
              <a:r>
                <a:rPr lang="vi-VN" sz="2000" dirty="0">
                  <a:latin typeface="UTM Avo" panose="02040603050506020204" pitchFamily="18" charset="0"/>
                  <a:cs typeface="Times New Roman" panose="02020603050405020304" pitchFamily="18" charset="0"/>
                </a:rPr>
                <a:t>ra, em hãy chọn thư mục lưu trữ và đặt tên tệp là </a:t>
              </a:r>
              <a:r>
                <a:rPr lang="vi-VN" sz="2000" dirty="0">
                  <a:solidFill>
                    <a:schemeClr val="accent6"/>
                  </a:solidFill>
                  <a:latin typeface="UTM Avo" panose="02040603050506020204" pitchFamily="18" charset="0"/>
                  <a:cs typeface="Times New Roman" panose="02020603050405020304" pitchFamily="18" charset="0"/>
                </a:rPr>
                <a:t>ChuCho.</a:t>
              </a:r>
              <a:endParaRPr lang="vi-VN" sz="2000" dirty="0" smtClean="0">
                <a:solidFill>
                  <a:schemeClr val="accent6"/>
                </a:solidFill>
                <a:latin typeface="UTM Avo" panose="02040603050506020204" pitchFamily="18" charset="0"/>
                <a:cs typeface="Times New Roman" panose="02020603050405020304" pitchFamily="18" charset="0"/>
              </a:endParaRPr>
            </a:p>
          </p:txBody>
        </p:sp>
        <p:sp>
          <p:nvSpPr>
            <p:cNvPr id="3" name="Rectangle 2"/>
            <p:cNvSpPr/>
            <p:nvPr/>
          </p:nvSpPr>
          <p:spPr>
            <a:xfrm>
              <a:off x="8989888" y="4670156"/>
              <a:ext cx="2374378" cy="830997"/>
            </a:xfrm>
            <a:prstGeom prst="rect">
              <a:avLst/>
            </a:prstGeom>
          </p:spPr>
          <p:txBody>
            <a:bodyPr wrap="square">
              <a:spAutoFit/>
            </a:bodyPr>
            <a:lstStyle/>
            <a:p>
              <a:pPr algn="just" defTabSz="342900">
                <a:lnSpc>
                  <a:spcPct val="150000"/>
                </a:lnSpc>
              </a:pPr>
              <a:r>
                <a:rPr lang="vi-VN" sz="1600" b="1" dirty="0">
                  <a:latin typeface="UTM Avo" panose="02040603050506020204" pitchFamily="18" charset="0"/>
                  <a:cs typeface="Times New Roman" panose="02020603050405020304" pitchFamily="18" charset="0"/>
                </a:rPr>
                <a:t>Hình 66.</a:t>
              </a:r>
              <a:r>
                <a:rPr lang="vi-VN" sz="1600" dirty="0">
                  <a:latin typeface="UTM Avo" panose="02040603050506020204" pitchFamily="18" charset="0"/>
                  <a:cs typeface="Times New Roman" panose="02020603050405020304" pitchFamily="18" charset="0"/>
                </a:rPr>
                <a:t> Chương trình "Chú chó đáng yêu"</a:t>
              </a:r>
              <a:endParaRPr lang="vi-VN" sz="1600" dirty="0">
                <a:latin typeface="UTM Avo" panose="02040603050506020204" pitchFamily="18" charset="0"/>
                <a:cs typeface="Times New Roman" panose="02020603050405020304" pitchFamily="18" charset="0"/>
              </a:endParaRPr>
            </a:p>
          </p:txBody>
        </p:sp>
        <p:pic>
          <p:nvPicPr>
            <p:cNvPr id="17" name="Picture 16"/>
            <p:cNvPicPr>
              <a:picLocks noChangeAspect="1"/>
            </p:cNvPicPr>
            <p:nvPr/>
          </p:nvPicPr>
          <p:blipFill>
            <a:blip r:embed="rId1"/>
            <a:stretch>
              <a:fillRect/>
            </a:stretch>
          </p:blipFill>
          <p:spPr>
            <a:xfrm>
              <a:off x="4494263" y="3411684"/>
              <a:ext cx="376076" cy="461547"/>
            </a:xfrm>
            <a:prstGeom prst="rect">
              <a:avLst/>
            </a:prstGeom>
          </p:spPr>
        </p:pic>
        <p:pic>
          <p:nvPicPr>
            <p:cNvPr id="18" name="Picture 17"/>
            <p:cNvPicPr>
              <a:picLocks noChangeAspect="1"/>
            </p:cNvPicPr>
            <p:nvPr/>
          </p:nvPicPr>
          <p:blipFill>
            <a:blip r:embed="rId1"/>
            <a:stretch>
              <a:fillRect/>
            </a:stretch>
          </p:blipFill>
          <p:spPr>
            <a:xfrm>
              <a:off x="5061618" y="3873231"/>
              <a:ext cx="406459" cy="498835"/>
            </a:xfrm>
            <a:prstGeom prst="rect">
              <a:avLst/>
            </a:prstGeom>
          </p:spPr>
        </p:pic>
      </p:grpSp>
      <p:pic>
        <p:nvPicPr>
          <p:cNvPr id="20" name="Picture 19"/>
          <p:cNvPicPr>
            <a:picLocks noChangeAspect="1"/>
          </p:cNvPicPr>
          <p:nvPr/>
        </p:nvPicPr>
        <p:blipFill>
          <a:blip r:embed="rId2"/>
          <a:stretch>
            <a:fillRect/>
          </a:stretch>
        </p:blipFill>
        <p:spPr>
          <a:xfrm>
            <a:off x="8800968" y="2296406"/>
            <a:ext cx="2752218" cy="22305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3409</Words>
  <Application>WPS Presentation</Application>
  <PresentationFormat>Widescreen</PresentationFormat>
  <Paragraphs>116</Paragraphs>
  <Slides>12</Slides>
  <Notes>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12</vt:i4>
      </vt:variant>
    </vt:vector>
  </HeadingPairs>
  <TitlesOfParts>
    <vt:vector size="35" baseType="lpstr">
      <vt:lpstr>Arial</vt:lpstr>
      <vt:lpstr>SimSun</vt:lpstr>
      <vt:lpstr>Wingdings</vt:lpstr>
      <vt:lpstr>SVN-Adam Gorry</vt:lpstr>
      <vt:lpstr>Segoe Print</vt:lpstr>
      <vt:lpstr>Times New Roman</vt:lpstr>
      <vt:lpstr>SVN-Avo</vt:lpstr>
      <vt:lpstr>SVN-SAF</vt:lpstr>
      <vt:lpstr>UVF Salome</vt:lpstr>
      <vt:lpstr>SVN-Androgyne</vt:lpstr>
      <vt:lpstr>等线</vt:lpstr>
      <vt:lpstr>UTM Avo</vt:lpstr>
      <vt:lpstr>SVN-Avo</vt:lpstr>
      <vt:lpstr>UTM Bienvenue</vt:lpstr>
      <vt:lpstr>UTM HelvetIns</vt:lpstr>
      <vt:lpstr>UTM Avo</vt:lpstr>
      <vt:lpstr>Sitka Subheading</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 VnDoc.com</cp:category>
  <cp:lastModifiedBy>Admin</cp:lastModifiedBy>
  <cp:revision>239</cp:revision>
  <dcterms:created xsi:type="dcterms:W3CDTF">2021-11-14T08:33:00Z</dcterms:created>
  <dcterms:modified xsi:type="dcterms:W3CDTF">2023-07-04T06:53:01Z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AF1A5B1EAB004EC99AE8C13EC7B2A3AD</vt:lpwstr>
  </property>
  <property fmtid="{D5CDD505-2E9C-101B-9397-08002B2CF9AE}" pid="3" name="KSOProductBuildVer">
    <vt:lpwstr>1033-11.2.0.11537</vt:lpwstr>
  </property>
</Properties>
</file>