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975" r:id="rId5"/>
    <p:sldId id="2990" r:id="rId6"/>
    <p:sldId id="2994" r:id="rId7"/>
    <p:sldId id="2992" r:id="rId8"/>
    <p:sldId id="2979" r:id="rId9"/>
    <p:sldId id="2976" r:id="rId10"/>
    <p:sldId id="2985" r:id="rId11"/>
    <p:sldId id="2993"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06" autoAdjust="0"/>
    <p:restoredTop sz="95262" autoAdjust="0"/>
  </p:normalViewPr>
  <p:slideViewPr>
    <p:cSldViewPr snapToGrid="0">
      <p:cViewPr varScale="1">
        <p:scale>
          <a:sx n="79" d="100"/>
          <a:sy n="79" d="100"/>
        </p:scale>
        <p:origin x="960"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6.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image" Target="../media/image2.svg"/><Relationship Id="rId7" Type="http://schemas.openxmlformats.org/officeDocument/2006/relationships/image" Target="../media/image12.png"/><Relationship Id="rId6" Type="http://schemas.openxmlformats.org/officeDocument/2006/relationships/image" Target="../media/image1.svg"/><Relationship Id="rId5" Type="http://schemas.openxmlformats.org/officeDocument/2006/relationships/image" Target="../media/image11.png"/><Relationship Id="rId4" Type="http://schemas.openxmlformats.org/officeDocument/2006/relationships/image" Target="../media/image10.png"/><Relationship Id="rId3" Type="http://schemas.microsoft.com/office/2007/relationships/hdphoto" Target="../media/image9.wdp"/><Relationship Id="rId2" Type="http://schemas.openxmlformats.org/officeDocument/2006/relationships/image" Target="../media/image8.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4.wdp"/><Relationship Id="rId2" Type="http://schemas.openxmlformats.org/officeDocument/2006/relationships/image" Target="../media/image33.png"/><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svg"/><Relationship Id="rId3" Type="http://schemas.openxmlformats.org/officeDocument/2006/relationships/image" Target="../media/image18.png"/><Relationship Id="rId2" Type="http://schemas.openxmlformats.org/officeDocument/2006/relationships/image" Target="../media/image3.svg"/><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0.wdp"/><Relationship Id="rId2" Type="http://schemas.openxmlformats.org/officeDocument/2006/relationships/image" Target="../media/image29.png"/><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p:cNvGrpSpPr/>
          <p:nvPr/>
        </p:nvGrpSpPr>
        <p:grpSpPr>
          <a:xfrm>
            <a:off x="-377351" y="536249"/>
            <a:ext cx="7692551" cy="1896222"/>
            <a:chOff x="-377351" y="411603"/>
            <a:chExt cx="7692551" cy="1347838"/>
          </a:xfrm>
        </p:grpSpPr>
        <p:pic>
          <p:nvPicPr>
            <p:cNvPr id="14"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445303"/>
              <a:ext cx="7315200" cy="1314138"/>
            </a:xfrm>
            <a:prstGeom prst="rect">
              <a:avLst/>
            </a:prstGeom>
          </p:spPr>
        </p:pic>
        <p:sp>
          <p:nvSpPr>
            <p:cNvPr id="15" name="Rectangle 14"/>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939223" y="2016666"/>
            <a:ext cx="8226172" cy="1898458"/>
            <a:chOff x="1114157" y="1433245"/>
            <a:chExt cx="8226172" cy="1940925"/>
          </a:xfrm>
        </p:grpSpPr>
        <p:sp>
          <p:nvSpPr>
            <p:cNvPr id="26" name="Rectangle: Rounded Corners 25"/>
            <p:cNvSpPr/>
            <p:nvPr/>
          </p:nvSpPr>
          <p:spPr>
            <a:xfrm>
              <a:off x="2315149" y="1721664"/>
              <a:ext cx="5923625" cy="1101486"/>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14157" y="1433245"/>
              <a:ext cx="2076866" cy="1940925"/>
            </a:xfrm>
            <a:prstGeom prst="rect">
              <a:avLst/>
            </a:prstGeom>
          </p:spPr>
        </p:pic>
        <p:sp>
          <p:nvSpPr>
            <p:cNvPr id="24" name="Rectangle 23"/>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endParaRPr lang="en-US" sz="2800" b="1" dirty="0">
                <a:latin typeface="SVN-SAF" panose="02040603050506020204" pitchFamily="18" charset="0"/>
                <a:cs typeface="Times New Roman" panose="02020603050405020304" pitchFamily="18" charset="0"/>
              </a:endParaRPr>
            </a:p>
          </p:txBody>
        </p:sp>
        <p:sp>
          <p:nvSpPr>
            <p:cNvPr id="25" name="Rectangle 24"/>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13</a:t>
              </a:r>
              <a:endParaRPr lang="vi-VN" sz="4400" b="1" dirty="0">
                <a:latin typeface="UVF Salome" panose="02000503040000020003" pitchFamily="50" charset="0"/>
                <a:cs typeface="Times New Roman" panose="02020603050405020304" pitchFamily="18" charset="0"/>
              </a:endParaRPr>
            </a:p>
          </p:txBody>
        </p:sp>
        <p:sp>
          <p:nvSpPr>
            <p:cNvPr id="27" name="Rectangle 26"/>
            <p:cNvSpPr/>
            <p:nvPr/>
          </p:nvSpPr>
          <p:spPr>
            <a:xfrm>
              <a:off x="2089469" y="1692709"/>
              <a:ext cx="7250860" cy="1004491"/>
            </a:xfrm>
            <a:prstGeom prst="rect">
              <a:avLst/>
            </a:prstGeom>
          </p:spPr>
          <p:txBody>
            <a:bodyPr wrap="square">
              <a:spAutoFit/>
            </a:bodyPr>
            <a:lstStyle/>
            <a:p>
              <a:pPr algn="ctr" defTabSz="342900">
                <a:lnSpc>
                  <a:spcPct val="150000"/>
                </a:lnSpc>
              </a:pPr>
              <a:r>
                <a:rPr lang="vi-VN" sz="4400" b="1" dirty="0">
                  <a:solidFill>
                    <a:srgbClr val="92D050"/>
                  </a:solidFill>
                  <a:latin typeface="SVN-Androgyne"/>
                  <a:cs typeface="Times New Roman" panose="02020603050405020304" pitchFamily="18" charset="0"/>
                </a:rPr>
                <a:t>Chơi với máy tính</a:t>
              </a:r>
              <a:endParaRPr lang="vi-VN" sz="4400" b="1" dirty="0">
                <a:solidFill>
                  <a:srgbClr val="92D050"/>
                </a:solidFill>
                <a:latin typeface="SVN-Androgyne"/>
                <a:cs typeface="Times New Roman" panose="02020603050405020304" pitchFamily="18" charset="0"/>
              </a:endParaRPr>
            </a:p>
          </p:txBody>
        </p:sp>
      </p:grpSp>
      <p:pic>
        <p:nvPicPr>
          <p:cNvPr id="16" name="Picture 15"/>
          <p:cNvPicPr>
            <a:picLocks noChangeAspect="1"/>
          </p:cNvPicPr>
          <p:nvPr/>
        </p:nvPicPr>
        <p:blipFill>
          <a:blip r:embed="rId9"/>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78667" y="491099"/>
            <a:ext cx="3354794" cy="967481"/>
            <a:chOff x="778667" y="491099"/>
            <a:chExt cx="3354794" cy="967481"/>
          </a:xfrm>
        </p:grpSpPr>
        <p:pic>
          <p:nvPicPr>
            <p:cNvPr id="2" name="Picture 1"/>
            <p:cNvPicPr>
              <a:picLocks noChangeAspect="1"/>
            </p:cNvPicPr>
            <p:nvPr/>
          </p:nvPicPr>
          <p:blipFill>
            <a:blip r:embed="rId1"/>
            <a:stretch>
              <a:fillRect/>
            </a:stretch>
          </p:blipFill>
          <p:spPr>
            <a:xfrm>
              <a:off x="778667" y="491099"/>
              <a:ext cx="1048625" cy="967481"/>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96084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vận dụng các bước hướng dẫn của bài học để mở tệp </a:t>
            </a:r>
            <a:r>
              <a:rPr lang="vi-VN" sz="2000" dirty="0">
                <a:solidFill>
                  <a:schemeClr val="accent6"/>
                </a:solidFill>
                <a:latin typeface="UTM Avo" panose="02040603050506020204" pitchFamily="18" charset="0"/>
                <a:cs typeface="Times New Roman" panose="02020603050405020304" pitchFamily="18" charset="0"/>
              </a:rPr>
              <a:t>Trochoi</a:t>
            </a:r>
            <a:r>
              <a:rPr lang="vi-VN" sz="2000" dirty="0">
                <a:latin typeface="UTM Avo" panose="02040603050506020204" pitchFamily="18" charset="0"/>
                <a:cs typeface="Times New Roman" panose="02020603050405020304" pitchFamily="18" charset="0"/>
              </a:rPr>
              <a:t> trên máy tính, chạy chương trình và chơi trò chơi.</a:t>
            </a:r>
            <a:endParaRPr lang="vi-VN" sz="2000" dirty="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9626" y="-72011"/>
            <a:ext cx="3584091" cy="1777917"/>
            <a:chOff x="301091" y="301982"/>
            <a:chExt cx="4134561" cy="2508169"/>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sp>
        <p:nvSpPr>
          <p:cNvPr id="20" name="Rectangle 19"/>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3898288" y="254982"/>
            <a:ext cx="7593013" cy="5182779"/>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8" name="Rectangle 17"/>
          <p:cNvSpPr/>
          <p:nvPr/>
        </p:nvSpPr>
        <p:spPr>
          <a:xfrm>
            <a:off x="4404232" y="413684"/>
            <a:ext cx="7087069" cy="4708981"/>
          </a:xfrm>
          <a:prstGeom prst="rect">
            <a:avLst/>
          </a:prstGeom>
        </p:spPr>
        <p:txBody>
          <a:bodyPr wrap="square">
            <a:spAutoFit/>
          </a:bodyPr>
          <a:lstStyle/>
          <a:p>
            <a:pPr defTabSz="342900">
              <a:lnSpc>
                <a:spcPct val="150000"/>
              </a:lnSpc>
            </a:pPr>
            <a:r>
              <a:rPr lang="vi-VN" altLang="vi-VN" sz="2000" b="1" dirty="0">
                <a:latin typeface="UTM Avo" panose="02040603050506020204" pitchFamily="18" charset="0"/>
                <a:cs typeface="Times New Roman" panose="02020603050405020304" pitchFamily="18" charset="0"/>
              </a:rPr>
              <a:t>Trò chơi: </a:t>
            </a:r>
            <a:r>
              <a:rPr lang="vi-VN" altLang="vi-VN" sz="2000" dirty="0">
                <a:latin typeface="UTM Avo" panose="02040603050506020204" pitchFamily="18" charset="0"/>
                <a:cs typeface="Times New Roman" panose="02020603050405020304" pitchFamily="18" charset="0"/>
              </a:rPr>
              <a:t>Điều khiển </a:t>
            </a:r>
            <a:r>
              <a:rPr lang="vi-VN" altLang="vi-VN" sz="2000" dirty="0" smtClean="0">
                <a:latin typeface="UTM Avo" panose="02040603050506020204" pitchFamily="18" charset="0"/>
                <a:cs typeface="Times New Roman" panose="02020603050405020304" pitchFamily="18" charset="0"/>
              </a:rPr>
              <a:t>rô-bốt</a:t>
            </a:r>
            <a:endParaRPr lang="vi-VN" altLang="vi-VN" sz="2000" dirty="0" smtClean="0">
              <a:latin typeface="UTM Avo" panose="02040603050506020204" pitchFamily="18" charset="0"/>
              <a:cs typeface="Times New Roman" panose="02020603050405020304" pitchFamily="18" charset="0"/>
            </a:endParaRP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Chuẩn </a:t>
            </a:r>
            <a:r>
              <a:rPr lang="vi-VN" altLang="vi-VN" sz="2000" b="1" dirty="0">
                <a:latin typeface="UTM Avo" panose="02040603050506020204" pitchFamily="18" charset="0"/>
                <a:cs typeface="Times New Roman" panose="02020603050405020304" pitchFamily="18" charset="0"/>
              </a:rPr>
              <a:t>bị: </a:t>
            </a:r>
            <a:r>
              <a:rPr lang="vi-VN" altLang="vi-VN" sz="2000" dirty="0">
                <a:latin typeface="UTM Avo" panose="02040603050506020204" pitchFamily="18" charset="0"/>
                <a:cs typeface="Times New Roman" panose="02020603050405020304" pitchFamily="18" charset="0"/>
              </a:rPr>
              <a:t>Trò chơi tiến hành theo cặp. Với mỗi cặp, một bạn đóng vai rô-bốt, một bạn đưa ra chỉ dẫn để rô-bốt thực hiện. Biết rằng rô-bốt có khả năng: đi về phía trước từng bước, quay trái hoặc phải một góc 90 độ</a:t>
            </a:r>
            <a:r>
              <a:rPr lang="vi-VN" altLang="vi-VN" sz="2000" dirty="0" smtClean="0">
                <a:latin typeface="UTM Avo" panose="02040603050506020204" pitchFamily="18" charset="0"/>
                <a:cs typeface="Times New Roman" panose="02020603050405020304" pitchFamily="18" charset="0"/>
              </a:rPr>
              <a:t>.</a:t>
            </a:r>
            <a:endParaRPr lang="vi-VN" altLang="vi-VN" sz="2000" dirty="0" smtClean="0">
              <a:latin typeface="UTM Avo" panose="02040603050506020204" pitchFamily="18" charset="0"/>
              <a:cs typeface="Times New Roman" panose="02020603050405020304" pitchFamily="18" charset="0"/>
            </a:endParaRP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Cách </a:t>
            </a:r>
            <a:r>
              <a:rPr lang="vi-VN" altLang="vi-VN" sz="2000" b="1" dirty="0">
                <a:latin typeface="UTM Avo" panose="02040603050506020204" pitchFamily="18" charset="0"/>
                <a:cs typeface="Times New Roman" panose="02020603050405020304" pitchFamily="18" charset="0"/>
              </a:rPr>
              <a:t>chơi: </a:t>
            </a:r>
            <a:r>
              <a:rPr lang="vi-VN" altLang="vi-VN" sz="2000" dirty="0">
                <a:latin typeface="UTM Avo" panose="02040603050506020204" pitchFamily="18" charset="0"/>
                <a:cs typeface="Times New Roman" panose="02020603050405020304" pitchFamily="18" charset="0"/>
              </a:rPr>
              <a:t>Mỗi cặp thực hiện trong thời gian 2 phút. Trong lúc chơi, một học sinh ghi lại các lệnh của mỗi cặp lên bảng</a:t>
            </a:r>
            <a:r>
              <a:rPr lang="vi-VN" altLang="vi-VN" sz="2000" dirty="0" smtClean="0">
                <a:latin typeface="UTM Avo" panose="02040603050506020204" pitchFamily="18" charset="0"/>
                <a:cs typeface="Times New Roman" panose="02020603050405020304" pitchFamily="18" charset="0"/>
              </a:rPr>
              <a:t>.</a:t>
            </a:r>
            <a:endParaRPr lang="vi-VN" altLang="vi-VN" sz="2000" dirty="0" smtClean="0">
              <a:latin typeface="UTM Avo" panose="02040603050506020204" pitchFamily="18" charset="0"/>
              <a:cs typeface="Times New Roman" panose="02020603050405020304" pitchFamily="18" charset="0"/>
            </a:endParaRP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1: Lần lượt đưa ra chỉ dẫn để rô-bốt thực hiện</a:t>
            </a:r>
            <a:r>
              <a:rPr lang="vi-VN" altLang="vi-VN" sz="2000" dirty="0" smtClean="0">
                <a:latin typeface="UTM Avo" panose="02040603050506020204" pitchFamily="18" charset="0"/>
                <a:cs typeface="Times New Roman" panose="02020603050405020304" pitchFamily="18" charset="0"/>
              </a:rPr>
              <a:t>.</a:t>
            </a:r>
            <a:endParaRPr lang="vi-VN" altLang="vi-VN" sz="2000" dirty="0" smtClean="0">
              <a:latin typeface="UTM Avo" panose="02040603050506020204" pitchFamily="18" charset="0"/>
              <a:cs typeface="Times New Roman" panose="02020603050405020304" pitchFamily="18" charset="0"/>
            </a:endParaRP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2: Đóng vai rô-bốt, thực hiện theo chỉ dẫn của học sinh 1. </a:t>
            </a:r>
            <a:endParaRPr 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3"/>
          <a:stretch>
            <a:fillRect/>
          </a:stretch>
        </p:blipFill>
        <p:spPr>
          <a:xfrm>
            <a:off x="11368207" y="254982"/>
            <a:ext cx="521581" cy="460458"/>
          </a:xfrm>
          <a:prstGeom prst="rect">
            <a:avLst/>
          </a:prstGeom>
        </p:spPr>
      </p:pic>
      <p:pic>
        <p:nvPicPr>
          <p:cNvPr id="3" name="Picture 2"/>
          <p:cNvPicPr>
            <a:picLocks noChangeAspect="1"/>
          </p:cNvPicPr>
          <p:nvPr/>
        </p:nvPicPr>
        <p:blipFill>
          <a:blip r:embed="rId4"/>
          <a:stretch>
            <a:fillRect/>
          </a:stretch>
        </p:blipFill>
        <p:spPr>
          <a:xfrm>
            <a:off x="213182" y="2205681"/>
            <a:ext cx="3249181" cy="1822177"/>
          </a:xfrm>
          <a:prstGeom prst="rect">
            <a:avLst/>
          </a:prstGeom>
        </p:spPr>
      </p:pic>
      <p:pic>
        <p:nvPicPr>
          <p:cNvPr id="4" name="Picture 3"/>
          <p:cNvPicPr>
            <a:picLocks noChangeAspect="1"/>
          </p:cNvPicPr>
          <p:nvPr/>
        </p:nvPicPr>
        <p:blipFill>
          <a:blip r:embed="rId5"/>
          <a:stretch>
            <a:fillRect/>
          </a:stretch>
        </p:blipFill>
        <p:spPr>
          <a:xfrm>
            <a:off x="229626" y="4518549"/>
            <a:ext cx="3232737" cy="1838426"/>
          </a:xfrm>
          <a:prstGeom prst="rect">
            <a:avLst/>
          </a:prstGeom>
        </p:spPr>
      </p:pic>
      <p:sp>
        <p:nvSpPr>
          <p:cNvPr id="9" name="Rectangle 8"/>
          <p:cNvSpPr/>
          <p:nvPr/>
        </p:nvSpPr>
        <p:spPr>
          <a:xfrm>
            <a:off x="3898287" y="5436397"/>
            <a:ext cx="7317703" cy="923330"/>
          </a:xfrm>
          <a:prstGeom prst="rect">
            <a:avLst/>
          </a:prstGeom>
        </p:spPr>
        <p:txBody>
          <a:bodyPr wrap="square">
            <a:spAutoFit/>
          </a:bodyPr>
          <a:lstStyle/>
          <a:p>
            <a:pPr>
              <a:lnSpc>
                <a:spcPct val="150000"/>
              </a:lnSpc>
            </a:pPr>
            <a:r>
              <a:rPr lang="vi-VN" altLang="vi-VN" b="1" dirty="0">
                <a:latin typeface="UTM Avo" panose="02040603050506020204" pitchFamily="18" charset="0"/>
                <a:cs typeface="Times New Roman" panose="02020603050405020304" pitchFamily="18" charset="0"/>
              </a:rPr>
              <a:t>Kết quả: </a:t>
            </a:r>
            <a:r>
              <a:rPr lang="vi-VN" altLang="vi-VN" dirty="0">
                <a:latin typeface="UTM Avo" panose="02040603050506020204" pitchFamily="18" charset="0"/>
                <a:cs typeface="Times New Roman" panose="02020603050405020304" pitchFamily="18" charset="0"/>
              </a:rPr>
              <a:t>Cặp đôi thắng cuộc là cặp đôi thực hiện được nhiều chỉ dẫn chính xác hơn trong thời gian quy định.</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Chương trình máy tính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87040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Điều</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khiển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nhân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vật</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trong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máy</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tính</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89127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530022"/>
              <a:ext cx="10145882" cy="256389"/>
            </a:xfrm>
            <a:prstGeom prst="rect">
              <a:avLst/>
            </a:prstGeom>
          </p:spPr>
          <p:txBody>
            <a:bodyPr wrap="square">
              <a:spAutoFit/>
            </a:bodyPr>
            <a:lstStyle/>
            <a:p>
              <a:pPr algn="just" defTabSz="342900">
                <a:lnSpc>
                  <a:spcPct val="150000"/>
                </a:lnSpc>
              </a:pPr>
              <a:r>
                <a:rPr lang="en-US" altLang="vi-VN" sz="2000" dirty="0" err="1">
                  <a:latin typeface="UTM Avo" panose="02040603050506020204" pitchFamily="18" charset="0"/>
                  <a:cs typeface="Times New Roman" panose="02020603050405020304" pitchFamily="18" charset="0"/>
                </a:rPr>
                <a:t>Nếu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rô-bốt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trong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máy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tính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thì</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em</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điều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bằng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cách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nào</a:t>
              </a:r>
              <a:r>
                <a:rPr lang="en-US" altLang="vi-VN" sz="2000" dirty="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3143334"/>
            <a:ext cx="10058400" cy="2733762"/>
          </a:xfrm>
          <a:prstGeom prst="rect">
            <a:avLst/>
          </a:prstGeom>
          <a:noFill/>
        </p:spPr>
        <p:txBody>
          <a:bodyPr wrap="square" rtlCol="0" anchor="t">
            <a:spAutoFit/>
          </a:bodyPr>
          <a:lstStyle/>
          <a:p>
            <a:pPr>
              <a:lnSpc>
                <a:spcPts val="3500"/>
              </a:lnSpc>
            </a:pPr>
            <a:r>
              <a:rPr lang="vi-VN" sz="2000" dirty="0" smtClean="0">
                <a:latin typeface="UTM Avo" panose="02040603050506020204"/>
              </a:rPr>
              <a:t>             </a:t>
            </a:r>
            <a:r>
              <a:rPr lang="vi-VN" sz="2000" dirty="0">
                <a:latin typeface="UTM Avo" panose="02040603050506020204"/>
              </a:rPr>
              <a:t>Trong hoạt động khởi động, bạn học sinh đóng vai rô-bốt thực hiện hành động là do hiểu được những chỉ dẫn bằng lời nói của bạn cùng chơi. Nếu rô-bốt là một nhân vật trong máy tính, em cần phải sử dụng một ngôn ngữ riêng, phù hợp để chỉ dẫn cho nhân vật đó. Đó là ngôn ngữ lập trình. Mỗi chỉ dẫn trong ngôn ngữ lập trình được gọi là một câu lệnh. Hình 62 cho em thấy sự tương ứng giữa chỉ dẫn hoạt động (Hình 62a) và câu lệnh trong ngôn ngữ lập trình Scratch (Hình 62b).</a:t>
            </a:r>
            <a:endParaRPr lang="en-US" sz="2000" dirty="0">
              <a:latin typeface="UTM Avo" panose="02040603050506020204"/>
            </a:endParaRPr>
          </a:p>
        </p:txBody>
      </p:sp>
      <p:pic>
        <p:nvPicPr>
          <p:cNvPr id="22" name="Picture 21"/>
          <p:cNvPicPr>
            <a:picLocks noChangeAspect="1"/>
          </p:cNvPicPr>
          <p:nvPr/>
        </p:nvPicPr>
        <p:blipFill>
          <a:blip r:embed="rId5"/>
          <a:stretch>
            <a:fillRect/>
          </a:stretch>
        </p:blipFill>
        <p:spPr>
          <a:xfrm>
            <a:off x="1160346" y="2923327"/>
            <a:ext cx="765999" cy="7268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29153" y="289614"/>
            <a:ext cx="1411734" cy="553998"/>
          </a:xfrm>
          <a:prstGeom prst="rect">
            <a:avLst/>
          </a:prstGeom>
        </p:spPr>
        <p:txBody>
          <a:bodyPr wrap="square">
            <a:spAutoFit/>
          </a:bodyPr>
          <a:lstStyle/>
          <a:p>
            <a:pPr algn="just" defTabSz="342900">
              <a:lnSpc>
                <a:spcPct val="150000"/>
              </a:lnSpc>
            </a:pPr>
            <a:r>
              <a:rPr lang="vi-VN" sz="2000" i="1" dirty="0" smtClean="0">
                <a:latin typeface="UTM Avo" panose="02040603050506020204" pitchFamily="18" charset="0"/>
                <a:cs typeface="Times New Roman" panose="02020603050405020304" pitchFamily="18" charset="0"/>
              </a:rPr>
              <a:t>Nhân vật</a:t>
            </a:r>
            <a:endParaRPr lang="vi-VN" sz="2000" i="1"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2240064" y="741079"/>
            <a:ext cx="6621835" cy="3767946"/>
          </a:xfrm>
          <a:prstGeom prst="rect">
            <a:avLst/>
          </a:prstGeom>
        </p:spPr>
      </p:pic>
      <p:sp>
        <p:nvSpPr>
          <p:cNvPr id="3" name="Rectangle 2"/>
          <p:cNvSpPr/>
          <p:nvPr/>
        </p:nvSpPr>
        <p:spPr>
          <a:xfrm>
            <a:off x="3058936" y="364351"/>
            <a:ext cx="966931"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Chỉ dẫn </a:t>
            </a:r>
            <a:endParaRPr lang="en-US" dirty="0"/>
          </a:p>
        </p:txBody>
      </p:sp>
      <p:sp>
        <p:nvSpPr>
          <p:cNvPr id="6" name="Rectangle 5"/>
          <p:cNvSpPr/>
          <p:nvPr/>
        </p:nvSpPr>
        <p:spPr>
          <a:xfrm>
            <a:off x="5051528" y="381947"/>
            <a:ext cx="1479829"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Chương trình </a:t>
            </a:r>
            <a:endParaRPr lang="en-US" dirty="0"/>
          </a:p>
        </p:txBody>
      </p:sp>
      <p:sp>
        <p:nvSpPr>
          <p:cNvPr id="7" name="Rectangle 6"/>
          <p:cNvSpPr/>
          <p:nvPr/>
        </p:nvSpPr>
        <p:spPr>
          <a:xfrm>
            <a:off x="3799715" y="4275380"/>
            <a:ext cx="4314921" cy="499176"/>
          </a:xfrm>
          <a:prstGeom prst="rect">
            <a:avLst/>
          </a:prstGeom>
        </p:spPr>
        <p:txBody>
          <a:bodyPr wrap="square">
            <a:spAutoFit/>
          </a:bodyPr>
          <a:lstStyle/>
          <a:p>
            <a:pPr algn="just" defTabSz="342900">
              <a:lnSpc>
                <a:spcPct val="150000"/>
              </a:lnSpc>
            </a:pPr>
            <a:r>
              <a:rPr lang="vi-VN" altLang="vi-VN" sz="2000" b="1" dirty="0">
                <a:latin typeface="UTM Avo" panose="02040603050506020204" pitchFamily="18" charset="0"/>
                <a:cs typeface="Times New Roman" panose="02020603050405020304" pitchFamily="18" charset="0"/>
              </a:rPr>
              <a:t>Hình 62</a:t>
            </a:r>
            <a:r>
              <a:rPr lang="vi-VN" altLang="vi-VN" sz="2000" dirty="0">
                <a:latin typeface="UTM Avo" panose="02040603050506020204" pitchFamily="18" charset="0"/>
                <a:cs typeface="Times New Roman" panose="02020603050405020304" pitchFamily="18" charset="0"/>
              </a:rPr>
              <a:t>. Chương trình máy tính</a:t>
            </a:r>
            <a:r>
              <a:rPr lang="en-US" altLang="vi-VN" sz="2000" dirty="0">
                <a:latin typeface="UTM Avo" panose="02040603050506020204" pitchFamily="18" charset="0"/>
                <a:cs typeface="Times New Roman" panose="02020603050405020304" pitchFamily="18" charset="0"/>
              </a:rPr>
              <a:t>	 </a:t>
            </a:r>
            <a:endParaRPr lang="en-US" altLang="vi-VN" sz="2000" dirty="0">
              <a:latin typeface="UTM Avo" panose="02040603050506020204" pitchFamily="18" charset="0"/>
              <a:cs typeface="Times New Roman" panose="02020603050405020304" pitchFamily="18" charset="0"/>
            </a:endParaRPr>
          </a:p>
        </p:txBody>
      </p:sp>
      <p:grpSp>
        <p:nvGrpSpPr>
          <p:cNvPr id="8" name="Group 7"/>
          <p:cNvGrpSpPr/>
          <p:nvPr/>
        </p:nvGrpSpPr>
        <p:grpSpPr>
          <a:xfrm>
            <a:off x="696373" y="4533040"/>
            <a:ext cx="10190138" cy="1838528"/>
            <a:chOff x="3543463" y="590254"/>
            <a:chExt cx="7891554" cy="1360012"/>
          </a:xfrm>
        </p:grpSpPr>
        <p:grpSp>
          <p:nvGrpSpPr>
            <p:cNvPr id="9" name="Group 8"/>
            <p:cNvGrpSpPr/>
            <p:nvPr/>
          </p:nvGrpSpPr>
          <p:grpSpPr>
            <a:xfrm>
              <a:off x="3543463" y="590254"/>
              <a:ext cx="7681263" cy="1360012"/>
              <a:chOff x="3543463" y="590254"/>
              <a:chExt cx="7681263" cy="1360012"/>
            </a:xfrm>
          </p:grpSpPr>
          <p:grpSp>
            <p:nvGrpSpPr>
              <p:cNvPr id="11" name="Group 10"/>
              <p:cNvGrpSpPr/>
              <p:nvPr/>
            </p:nvGrpSpPr>
            <p:grpSpPr>
              <a:xfrm>
                <a:off x="3753754" y="865064"/>
                <a:ext cx="7470972" cy="1085202"/>
                <a:chOff x="4217929" y="865468"/>
                <a:chExt cx="6721212" cy="1600972"/>
              </a:xfrm>
            </p:grpSpPr>
            <p:sp>
              <p:nvSpPr>
                <p:cNvPr id="13" name="Rectangle: Rounded Corners 15"/>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6"/>
                <p:cNvSpPr/>
                <p:nvPr/>
              </p:nvSpPr>
              <p:spPr>
                <a:xfrm>
                  <a:off x="4217929" y="865468"/>
                  <a:ext cx="6645204" cy="1440316"/>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0" name="Rectangle 9"/>
            <p:cNvSpPr/>
            <p:nvPr/>
          </p:nvSpPr>
          <p:spPr>
            <a:xfrm>
              <a:off x="3800162" y="885967"/>
              <a:ext cx="7634855" cy="978986"/>
            </a:xfrm>
            <a:prstGeom prst="rect">
              <a:avLst/>
            </a:prstGeom>
          </p:spPr>
          <p:txBody>
            <a:bodyPr wrap="square">
              <a:spAutoFit/>
            </a:bodyPr>
            <a:lstStyle/>
            <a:p>
              <a:pPr defTabSz="342900">
                <a:lnSpc>
                  <a:spcPts val="3200"/>
                </a:lnSpc>
              </a:pPr>
              <a:r>
                <a:rPr lang="vi-VN" altLang="vi-VN" sz="2400" b="1" dirty="0" smtClean="0">
                  <a:solidFill>
                    <a:srgbClr val="F03C69"/>
                  </a:solidFill>
                  <a:latin typeface="Times New Roman" panose="02020603050405020304" pitchFamily="18" charset="0"/>
                  <a:cs typeface="Times New Roman" panose="02020603050405020304" pitchFamily="18" charset="0"/>
                </a:rPr>
                <a:t>        Các trò chơi trên máy tính được tạo ra bằng </a:t>
              </a:r>
              <a:r>
                <a:rPr lang="vi-VN" altLang="vi-VN" sz="2400" b="1" dirty="0">
                  <a:solidFill>
                    <a:srgbClr val="F03C69"/>
                  </a:solidFill>
                  <a:latin typeface="Times New Roman" panose="02020603050405020304" pitchFamily="18" charset="0"/>
                  <a:cs typeface="Times New Roman" panose="02020603050405020304" pitchFamily="18" charset="0"/>
                </a:rPr>
                <a:t>cách viết chương trình trong </a:t>
              </a:r>
              <a:r>
                <a:rPr lang="vi-VN" altLang="vi-VN" sz="2400" b="1" dirty="0" smtClean="0">
                  <a:solidFill>
                    <a:srgbClr val="F03C69"/>
                  </a:solidFill>
                  <a:latin typeface="Times New Roman" panose="02020603050405020304" pitchFamily="18" charset="0"/>
                  <a:cs typeface="Times New Roman" panose="02020603050405020304" pitchFamily="18" charset="0"/>
                </a:rPr>
                <a:t>một ngôn ngữ lập trình</a:t>
              </a:r>
              <a:r>
                <a:rPr lang="vi-VN" altLang="vi-VN" sz="2400" b="1" dirty="0">
                  <a:solidFill>
                    <a:srgbClr val="F03C69"/>
                  </a:solidFill>
                  <a:latin typeface="Times New Roman" panose="02020603050405020304" pitchFamily="18" charset="0"/>
                  <a:cs typeface="Times New Roman" panose="02020603050405020304" pitchFamily="18" charset="0"/>
                </a:rPr>
                <a:t>. </a:t>
              </a:r>
              <a:r>
                <a:rPr lang="vi-VN" altLang="vi-VN" sz="2400" b="1" dirty="0" smtClean="0">
                  <a:solidFill>
                    <a:srgbClr val="F03C69"/>
                  </a:solidFill>
                  <a:latin typeface="Times New Roman" panose="02020603050405020304" pitchFamily="18" charset="0"/>
                  <a:cs typeface="Times New Roman" panose="02020603050405020304" pitchFamily="18" charset="0"/>
                </a:rPr>
                <a:t>Chương </a:t>
              </a:r>
              <a:r>
                <a:rPr lang="vi-VN" altLang="vi-VN" sz="2400" b="1" dirty="0">
                  <a:solidFill>
                    <a:srgbClr val="F03C69"/>
                  </a:solidFill>
                  <a:latin typeface="Times New Roman" panose="02020603050405020304" pitchFamily="18" charset="0"/>
                  <a:cs typeface="Times New Roman" panose="02020603050405020304" pitchFamily="18" charset="0"/>
                </a:rPr>
                <a:t>trình gồm các câu lệnh được sắp xếp theo thứ tự xác định.</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374" y="1546698"/>
            <a:ext cx="515566" cy="4872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7"/>
          <p:cNvSpPr txBox="1"/>
          <p:nvPr/>
        </p:nvSpPr>
        <p:spPr>
          <a:xfrm>
            <a:off x="1683800" y="710551"/>
            <a:ext cx="9202420" cy="1323439"/>
          </a:xfrm>
          <a:prstGeom prst="rect">
            <a:avLst/>
          </a:prstGeom>
          <a:noFill/>
        </p:spPr>
        <p:txBody>
          <a:bodyPr wrap="square" rtlCol="0">
            <a:spAutoFit/>
          </a:bodyPr>
          <a:lstStyle/>
          <a:p>
            <a:r>
              <a:rPr lang="vi-VN" sz="2000" dirty="0">
                <a:latin typeface="UTM Avo" panose="02040603050506020204"/>
              </a:rPr>
              <a:t>Nếu thực hiện theo các chỉ dẫn ở Hình 62a, bạn học sinh sẽ đi như thế nào? </a:t>
            </a:r>
            <a:endParaRPr lang="vi-VN" sz="2000" dirty="0" smtClean="0">
              <a:latin typeface="UTM Avo" panose="02040603050506020204"/>
            </a:endParaRPr>
          </a:p>
          <a:p>
            <a:r>
              <a:rPr lang="vi-VN" sz="2000" dirty="0" smtClean="0">
                <a:latin typeface="UTM Avo" panose="02040603050506020204"/>
              </a:rPr>
              <a:t>              A.   Đi </a:t>
            </a:r>
            <a:r>
              <a:rPr lang="vi-VN" sz="2000" dirty="0">
                <a:latin typeface="UTM Avo" panose="02040603050506020204"/>
              </a:rPr>
              <a:t>thẳng.        </a:t>
            </a:r>
            <a:r>
              <a:rPr lang="vi-VN" sz="2000" dirty="0" smtClean="0">
                <a:latin typeface="UTM Avo" panose="02040603050506020204"/>
              </a:rPr>
              <a:t>                                 B</a:t>
            </a:r>
            <a:r>
              <a:rPr lang="vi-VN" sz="2000" dirty="0">
                <a:latin typeface="UTM Avo" panose="02040603050506020204"/>
              </a:rPr>
              <a:t>. Đi theo một hình tam giác.   </a:t>
            </a:r>
            <a:endParaRPr lang="vi-VN" sz="2000" dirty="0" smtClean="0">
              <a:latin typeface="UTM Avo" panose="02040603050506020204"/>
            </a:endParaRPr>
          </a:p>
          <a:p>
            <a:endParaRPr lang="vi-VN" sz="2000" dirty="0" smtClean="0">
              <a:latin typeface="UTM Avo" panose="02040603050506020204"/>
            </a:endParaRPr>
          </a:p>
          <a:p>
            <a:r>
              <a:rPr lang="vi-VN" sz="2000" dirty="0" smtClean="0">
                <a:latin typeface="UTM Avo" panose="02040603050506020204"/>
              </a:rPr>
              <a:t>              C.   Đi </a:t>
            </a:r>
            <a:r>
              <a:rPr lang="vi-VN" sz="2000" dirty="0">
                <a:latin typeface="UTM Avo" panose="02040603050506020204"/>
              </a:rPr>
              <a:t>theo một hình vuông.    </a:t>
            </a:r>
            <a:r>
              <a:rPr lang="vi-VN" sz="2000" dirty="0" smtClean="0">
                <a:latin typeface="UTM Avo" panose="02040603050506020204"/>
              </a:rPr>
              <a:t>            D</a:t>
            </a:r>
            <a:r>
              <a:rPr lang="vi-VN" sz="2000" dirty="0">
                <a:latin typeface="UTM Avo" panose="02040603050506020204"/>
              </a:rPr>
              <a:t>. Đi theo một hình tròn.</a:t>
            </a:r>
            <a:endParaRPr lang="en-US" sz="2000" dirty="0">
              <a:latin typeface="UTM Avo" panose="02040603050506020204"/>
            </a:endParaRPr>
          </a:p>
        </p:txBody>
      </p:sp>
      <p:pic>
        <p:nvPicPr>
          <p:cNvPr id="3" name="Picture 2"/>
          <p:cNvPicPr>
            <a:picLocks noChangeAspect="1"/>
          </p:cNvPicPr>
          <p:nvPr/>
        </p:nvPicPr>
        <p:blipFill>
          <a:blip r:embed="rId1"/>
          <a:stretch>
            <a:fillRect/>
          </a:stretch>
        </p:blipFill>
        <p:spPr>
          <a:xfrm>
            <a:off x="861647" y="476672"/>
            <a:ext cx="909702" cy="895598"/>
          </a:xfrm>
          <a:prstGeom prst="rect">
            <a:avLst/>
          </a:prstGeom>
        </p:spPr>
      </p:pic>
      <p:sp>
        <p:nvSpPr>
          <p:cNvPr id="5" name="Rectangle 4"/>
          <p:cNvSpPr/>
          <p:nvPr/>
        </p:nvSpPr>
        <p:spPr>
          <a:xfrm>
            <a:off x="861647" y="2269193"/>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Chơi cùng máy tính </a:t>
            </a:r>
            <a:endParaRPr lang="vi-VN" sz="2800" b="1" dirty="0">
              <a:solidFill>
                <a:srgbClr val="F03C69"/>
              </a:solidFill>
              <a:cs typeface="Times New Roman" panose="02020603050405020304" pitchFamily="18" charset="0"/>
            </a:endParaRPr>
          </a:p>
        </p:txBody>
      </p:sp>
      <p:sp>
        <p:nvSpPr>
          <p:cNvPr id="6" name="Rectangle 5"/>
          <p:cNvSpPr/>
          <p:nvPr/>
        </p:nvSpPr>
        <p:spPr>
          <a:xfrm>
            <a:off x="861647" y="3931902"/>
            <a:ext cx="953750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vi-VN" sz="2000" b="1"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Nháy đúp chuột vào biểu tượng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trên màn hình nền để khởi động phần mềm Scratch</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Nháy chuột vào biểu tượng quả địa </a:t>
            </a:r>
            <a:r>
              <a:rPr lang="vi-VN" sz="2000" dirty="0" smtClean="0">
                <a:latin typeface="UTM Avo" panose="02040603050506020204" pitchFamily="18" charset="0"/>
                <a:cs typeface="Times New Roman" panose="02020603050405020304" pitchFamily="18" charset="0"/>
              </a:rPr>
              <a:t>cầu            </a:t>
            </a:r>
            <a:r>
              <a:rPr lang="vi-VN" sz="2000" dirty="0">
                <a:latin typeface="UTM Avo" panose="02040603050506020204" pitchFamily="18" charset="0"/>
                <a:cs typeface="Times New Roman" panose="02020603050405020304" pitchFamily="18" charset="0"/>
              </a:rPr>
              <a:t>ở góc trên bên trái màn hình và chọn một ngôn ngữ, chẳng hạn ngôn ngữ Tiếng Việt.</a:t>
            </a:r>
            <a:endParaRPr lang="vi-VN" sz="2000" dirty="0">
              <a:latin typeface="UTM Avo" panose="02040603050506020204" pitchFamily="18" charset="0"/>
              <a:cs typeface="Times New Roman" panose="02020603050405020304" pitchFamily="18" charset="0"/>
            </a:endParaRPr>
          </a:p>
        </p:txBody>
      </p:sp>
      <p:grpSp>
        <p:nvGrpSpPr>
          <p:cNvPr id="9" name="Group 8"/>
          <p:cNvGrpSpPr/>
          <p:nvPr/>
        </p:nvGrpSpPr>
        <p:grpSpPr>
          <a:xfrm>
            <a:off x="861647" y="2809876"/>
            <a:ext cx="10558624" cy="1160029"/>
            <a:chOff x="708098" y="292955"/>
            <a:chExt cx="10558624" cy="1160029"/>
          </a:xfrm>
        </p:grpSpPr>
        <p:sp>
          <p:nvSpPr>
            <p:cNvPr id="10" name="Rectangle 9"/>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anose="02000505000000020004" pitchFamily="2" charset="0"/>
                  <a:cs typeface="Times New Roman" panose="02020603050405020304" pitchFamily="18" charset="0"/>
                </a:rPr>
                <a:t>NHIỆM VỤ </a:t>
              </a:r>
              <a:endParaRPr lang="vi-VN" sz="2700" b="1" dirty="0">
                <a:solidFill>
                  <a:schemeClr val="accent6"/>
                </a:solidFill>
                <a:latin typeface="Sitka Subheading" panose="02000505000000020004" pitchFamily="2" charset="0"/>
                <a:cs typeface="Times New Roman" panose="02020603050405020304" pitchFamily="18" charset="0"/>
              </a:endParaRPr>
            </a:p>
          </p:txBody>
        </p:sp>
        <p:sp>
          <p:nvSpPr>
            <p:cNvPr id="11" name="Rectangle 10"/>
            <p:cNvSpPr/>
            <p:nvPr/>
          </p:nvSpPr>
          <p:spPr>
            <a:xfrm>
              <a:off x="3091069" y="437321"/>
              <a:ext cx="8175653"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Khởi động phần mềm Scratch, chọn hiển thị tiếng Việt, mở tệp chương trình, quan sát và nhận biết màn hình Scratch.</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anose="02000505000000020004" pitchFamily="2" charset="0"/>
                  <a:cs typeface="Times New Roman" panose="02020603050405020304" pitchFamily="18" charset="0"/>
                </a:rPr>
                <a:t>1</a:t>
              </a:r>
              <a:endParaRPr lang="vi-VN" sz="2800" b="1" dirty="0">
                <a:solidFill>
                  <a:schemeClr val="bg1"/>
                </a:solidFill>
                <a:latin typeface="Sitka Subheading" panose="02000505000000020004" pitchFamily="2" charset="0"/>
                <a:cs typeface="Times New Roman" panose="02020603050405020304" pitchFamily="18" charset="0"/>
              </a:endParaRPr>
            </a:p>
          </p:txBody>
        </p:sp>
      </p:grpSp>
      <p:pic>
        <p:nvPicPr>
          <p:cNvPr id="14" name="Picture 13"/>
          <p:cNvPicPr>
            <a:picLocks noChangeAspect="1"/>
          </p:cNvPicPr>
          <p:nvPr/>
        </p:nvPicPr>
        <p:blipFill>
          <a:blip r:embed="rId2"/>
          <a:stretch>
            <a:fillRect/>
          </a:stretch>
        </p:blipFill>
        <p:spPr>
          <a:xfrm>
            <a:off x="5521154" y="4431928"/>
            <a:ext cx="509994" cy="614608"/>
          </a:xfrm>
          <a:prstGeom prst="rect">
            <a:avLst/>
          </a:prstGeom>
        </p:spPr>
      </p:pic>
      <p:pic>
        <p:nvPicPr>
          <p:cNvPr id="15" name="Picture 14"/>
          <p:cNvPicPr>
            <a:picLocks noChangeAspect="1"/>
          </p:cNvPicPr>
          <p:nvPr/>
        </p:nvPicPr>
        <p:blipFill>
          <a:blip r:embed="rId3"/>
          <a:stretch>
            <a:fillRect/>
          </a:stretch>
        </p:blipFill>
        <p:spPr>
          <a:xfrm>
            <a:off x="6211416" y="5529220"/>
            <a:ext cx="588220" cy="4537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45198" y="282589"/>
            <a:ext cx="9537500" cy="1938992"/>
          </a:xfrm>
          <a:prstGeom prst="rect">
            <a:avLst/>
          </a:prstGeom>
        </p:spPr>
        <p:txBody>
          <a:bodyPr wrap="square">
            <a:spAutoFit/>
          </a:bodyPr>
          <a:lstStyle/>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Nháy  </a:t>
            </a:r>
            <a:r>
              <a:rPr lang="vi-VN" sz="2000" dirty="0">
                <a:latin typeface="UTM Avo" panose="02040603050506020204" pitchFamily="18" charset="0"/>
                <a:cs typeface="Times New Roman" panose="02020603050405020304" pitchFamily="18" charset="0"/>
              </a:rPr>
              <a:t>chuột  chọn </a:t>
            </a:r>
            <a:r>
              <a:rPr lang="vi-VN" sz="2000" b="1" dirty="0">
                <a:latin typeface="UTM Avo" panose="02040603050506020204" pitchFamily="18" charset="0"/>
                <a:cs typeface="Times New Roman" panose="02020603050405020304" pitchFamily="18" charset="0"/>
              </a:rPr>
              <a:t>Tập </a:t>
            </a:r>
            <a:r>
              <a:rPr lang="vi-VN" sz="2000" b="1" dirty="0" smtClean="0">
                <a:latin typeface="UTM Avo" panose="02040603050506020204" pitchFamily="18" charset="0"/>
                <a:cs typeface="Times New Roman" panose="02020603050405020304" pitchFamily="18" charset="0"/>
              </a:rPr>
              <a:t>tin </a:t>
            </a:r>
            <a:r>
              <a:rPr lang="vi-VN" sz="2000" dirty="0" smtClean="0">
                <a:latin typeface="UTM Avo" panose="02040603050506020204" pitchFamily="18" charset="0"/>
                <a:cs typeface="Times New Roman" panose="02020603050405020304" pitchFamily="18" charset="0"/>
              </a:rPr>
              <a:t>và  </a:t>
            </a:r>
            <a:r>
              <a:rPr lang="vi-VN" sz="2000" dirty="0">
                <a:latin typeface="UTM Avo" panose="02040603050506020204" pitchFamily="18" charset="0"/>
                <a:cs typeface="Times New Roman" panose="02020603050405020304" pitchFamily="18" charset="0"/>
              </a:rPr>
              <a:t>chọn  lệnh </a:t>
            </a:r>
            <a:r>
              <a:rPr lang="vi-VN" sz="2000" b="1" dirty="0">
                <a:latin typeface="UTM Avo" panose="02040603050506020204" pitchFamily="18" charset="0"/>
                <a:cs typeface="Times New Roman" panose="02020603050405020304" pitchFamily="18" charset="0"/>
              </a:rPr>
              <a:t>Mở từ máy tính</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Mở  tệp chương trình trò chơi “Điều khiển rô-bốt” có tên là Robot. Khi đó màn hình của phần mềm Scratch sẽ xuất hiện như Hình 63. Em hãy quan sát và nhận biết các thành phần của màn hình.          </a:t>
            </a:r>
            <a:endParaRPr lang="vi-VN" sz="2000" dirty="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2566468" y="1889395"/>
            <a:ext cx="6451072" cy="44868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823" y="686246"/>
            <a:ext cx="7313158" cy="685420"/>
            <a:chOff x="708098" y="292955"/>
            <a:chExt cx="7313158" cy="685420"/>
          </a:xfrm>
        </p:grpSpPr>
        <p:sp>
          <p:nvSpPr>
            <p:cNvPr id="11" name="Rectangle 10"/>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anose="02000505000000020004" pitchFamily="2" charset="0"/>
                  <a:cs typeface="Times New Roman" panose="02020603050405020304" pitchFamily="18" charset="0"/>
                </a:rPr>
                <a:t>NHIỆM VỤ </a:t>
              </a:r>
              <a:endParaRPr lang="vi-VN" sz="2700" b="1" dirty="0">
                <a:solidFill>
                  <a:schemeClr val="accent6"/>
                </a:solidFill>
                <a:latin typeface="Sitka Subheading" panose="02000505000000020004" pitchFamily="2" charset="0"/>
                <a:cs typeface="Times New Roman" panose="02020603050405020304" pitchFamily="18" charset="0"/>
              </a:endParaRPr>
            </a:p>
          </p:txBody>
        </p:sp>
        <p:sp>
          <p:nvSpPr>
            <p:cNvPr id="13" name="Rectangle 12"/>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anose="02000505000000020004" pitchFamily="2" charset="0"/>
                  <a:cs typeface="Times New Roman" panose="02020603050405020304" pitchFamily="18" charset="0"/>
                </a:rPr>
                <a:t>2</a:t>
              </a:r>
              <a:endParaRPr lang="vi-VN" sz="2800" b="1" dirty="0">
                <a:solidFill>
                  <a:schemeClr val="bg1"/>
                </a:solidFill>
                <a:latin typeface="Sitka Subheading" panose="02000505000000020004" pitchFamily="2" charset="0"/>
                <a:cs typeface="Times New Roman" panose="02020603050405020304" pitchFamily="18" charset="0"/>
              </a:endParaRPr>
            </a:p>
          </p:txBody>
        </p:sp>
      </p:grpSp>
      <p:sp>
        <p:nvSpPr>
          <p:cNvPr id="18" name="Rectangle 17"/>
          <p:cNvSpPr/>
          <p:nvPr/>
        </p:nvSpPr>
        <p:spPr>
          <a:xfrm>
            <a:off x="807308" y="1515775"/>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vi-VN" sz="2000" b="1"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Nháy chuột vào khối lệnh hoặc nút lệnh cờ </a:t>
            </a:r>
            <a:r>
              <a:rPr lang="vi-VN" sz="2000" dirty="0" smtClean="0">
                <a:latin typeface="UTM Avo" panose="02040603050506020204" pitchFamily="18" charset="0"/>
                <a:cs typeface="Times New Roman" panose="02020603050405020304" pitchFamily="18" charset="0"/>
              </a:rPr>
              <a:t>xanh       để </a:t>
            </a:r>
            <a:r>
              <a:rPr lang="vi-VN" sz="2000" dirty="0">
                <a:latin typeface="UTM Avo" panose="02040603050506020204" pitchFamily="18" charset="0"/>
                <a:cs typeface="Times New Roman" panose="02020603050405020304" pitchFamily="18" charset="0"/>
              </a:rPr>
              <a:t>chạy chương trình</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Nháy chuột vào nút </a:t>
            </a:r>
            <a:r>
              <a:rPr lang="vi-VN" sz="2000" dirty="0" smtClean="0">
                <a:latin typeface="UTM Avo" panose="02040603050506020204" pitchFamily="18" charset="0"/>
                <a:cs typeface="Times New Roman" panose="02020603050405020304" pitchFamily="18" charset="0"/>
              </a:rPr>
              <a:t>lệnh        </a:t>
            </a:r>
            <a:r>
              <a:rPr lang="vi-VN" sz="2000" dirty="0">
                <a:latin typeface="UTM Avo" panose="02040603050506020204" pitchFamily="18" charset="0"/>
                <a:cs typeface="Times New Roman" panose="02020603050405020304" pitchFamily="18" charset="0"/>
              </a:rPr>
              <a:t>để dừng chương trình.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Em có thể nháy chuột vào nút lệnh </a:t>
            </a:r>
            <a:r>
              <a:rPr lang="vi-VN" sz="2000" dirty="0" smtClean="0">
                <a:latin typeface="UTM Avo" panose="02040603050506020204" pitchFamily="18" charset="0"/>
                <a:cs typeface="Times New Roman" panose="02020603050405020304" pitchFamily="18" charset="0"/>
              </a:rPr>
              <a:t>        để </a:t>
            </a:r>
            <a:r>
              <a:rPr lang="vi-VN" sz="2000" dirty="0">
                <a:latin typeface="UTM Avo" panose="02040603050506020204" pitchFamily="18" charset="0"/>
                <a:cs typeface="Times New Roman" panose="02020603050405020304" pitchFamily="18" charset="0"/>
              </a:rPr>
              <a:t>tiếp tục lượt chơi khác.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4: </a:t>
            </a:r>
            <a:r>
              <a:rPr lang="vi-VN" sz="2000" dirty="0">
                <a:latin typeface="UTM Avo" panose="02040603050506020204" pitchFamily="18" charset="0"/>
                <a:cs typeface="Times New Roman" panose="02020603050405020304" pitchFamily="18" charset="0"/>
              </a:rPr>
              <a:t>Nháy chuột vào </a:t>
            </a:r>
            <a:r>
              <a:rPr lang="vi-VN" sz="2000" dirty="0" smtClean="0">
                <a:latin typeface="UTM Avo" panose="02040603050506020204" pitchFamily="18" charset="0"/>
                <a:cs typeface="Times New Roman" panose="02020603050405020304" pitchFamily="18" charset="0"/>
              </a:rPr>
              <a:t>nút        </a:t>
            </a:r>
            <a:r>
              <a:rPr lang="vi-VN" sz="2000" dirty="0">
                <a:latin typeface="UTM Avo" panose="02040603050506020204" pitchFamily="18" charset="0"/>
                <a:cs typeface="Times New Roman" panose="02020603050405020304" pitchFamily="18" charset="0"/>
              </a:rPr>
              <a:t>ở góc trên bên phải của màn hình Scratch để thoát khỏi phần mềm. </a:t>
            </a:r>
            <a:endParaRPr lang="vi-VN" sz="2000" dirty="0" smtClean="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7123233" y="1960231"/>
            <a:ext cx="347944" cy="478423"/>
          </a:xfrm>
          <a:prstGeom prst="rect">
            <a:avLst/>
          </a:prstGeom>
        </p:spPr>
      </p:pic>
      <p:pic>
        <p:nvPicPr>
          <p:cNvPr id="6" name="Picture 5"/>
          <p:cNvPicPr>
            <a:picLocks noChangeAspect="1"/>
          </p:cNvPicPr>
          <p:nvPr/>
        </p:nvPicPr>
        <p:blipFill>
          <a:blip r:embed="rId2"/>
          <a:stretch>
            <a:fillRect/>
          </a:stretch>
        </p:blipFill>
        <p:spPr>
          <a:xfrm>
            <a:off x="4504402" y="2438654"/>
            <a:ext cx="453724" cy="469370"/>
          </a:xfrm>
          <a:prstGeom prst="rect">
            <a:avLst/>
          </a:prstGeom>
        </p:spPr>
      </p:pic>
      <p:pic>
        <p:nvPicPr>
          <p:cNvPr id="14" name="Picture 13"/>
          <p:cNvPicPr>
            <a:picLocks noChangeAspect="1"/>
          </p:cNvPicPr>
          <p:nvPr/>
        </p:nvPicPr>
        <p:blipFill>
          <a:blip r:embed="rId1"/>
          <a:stretch>
            <a:fillRect/>
          </a:stretch>
        </p:blipFill>
        <p:spPr>
          <a:xfrm>
            <a:off x="5692735" y="2860717"/>
            <a:ext cx="347944" cy="478423"/>
          </a:xfrm>
          <a:prstGeom prst="rect">
            <a:avLst/>
          </a:prstGeom>
        </p:spPr>
      </p:pic>
      <p:grpSp>
        <p:nvGrpSpPr>
          <p:cNvPr id="10" name="Group 9"/>
          <p:cNvGrpSpPr/>
          <p:nvPr/>
        </p:nvGrpSpPr>
        <p:grpSpPr>
          <a:xfrm>
            <a:off x="4147527" y="3389145"/>
            <a:ext cx="406009" cy="507831"/>
            <a:chOff x="3866864" y="2587836"/>
            <a:chExt cx="406009" cy="507831"/>
          </a:xfrm>
        </p:grpSpPr>
        <p:sp>
          <p:nvSpPr>
            <p:cNvPr id="7" name="Rectangle 6"/>
            <p:cNvSpPr/>
            <p:nvPr/>
          </p:nvSpPr>
          <p:spPr>
            <a:xfrm>
              <a:off x="3866864" y="2638748"/>
              <a:ext cx="406009" cy="406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973" y="2587836"/>
              <a:ext cx="357790" cy="507831"/>
            </a:xfrm>
            <a:prstGeom prst="rect">
              <a:avLst/>
            </a:prstGeom>
          </p:spPr>
          <p:txBody>
            <a:bodyPr wrap="non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a:t>
              </a:r>
              <a:endParaRPr lang="vi-VN" dirty="0">
                <a:latin typeface="UTM Avo" panose="020406030505060202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26388" y="467376"/>
            <a:ext cx="3306408" cy="736332"/>
            <a:chOff x="726388" y="467376"/>
            <a:chExt cx="3306408" cy="736332"/>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26388" y="467376"/>
              <a:ext cx="925807" cy="733929"/>
            </a:xfrm>
            <a:prstGeom prst="rect">
              <a:avLst/>
            </a:prstGeom>
          </p:spPr>
        </p:pic>
        <p:sp>
          <p:nvSpPr>
            <p:cNvPr id="3" name="Rectangle 2"/>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p:cNvSpPr/>
          <p:nvPr/>
        </p:nvSpPr>
        <p:spPr>
          <a:xfrm>
            <a:off x="895759" y="1200104"/>
            <a:ext cx="9680528" cy="3785652"/>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câu đúng trong các câu sau</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Em có thể dùng ngôn ngữ lập trình Scratch để diễn tả từng bước thực hiện một trò chơi trên máy tính</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Các câu lệnh của Scratch được sắp xếp theo một thứ tự nhất định tạo thành một chương trình máy tính</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c</a:t>
            </a:r>
            <a:r>
              <a:rPr lang="vi-VN" sz="2000" dirty="0">
                <a:latin typeface="UTM Avo" panose="02040603050506020204" pitchFamily="18" charset="0"/>
                <a:cs typeface="Times New Roman" panose="02020603050405020304" pitchFamily="18" charset="0"/>
              </a:rPr>
              <a:t>) Máy tính không thể thực hiện trò </a:t>
            </a:r>
            <a:r>
              <a:rPr lang="vi-VN" sz="2000" dirty="0" smtClean="0">
                <a:latin typeface="UTM Avo" panose="02040603050506020204" pitchFamily="18" charset="0"/>
                <a:cs typeface="Times New Roman" panose="02020603050405020304" pitchFamily="18" charset="0"/>
              </a:rPr>
              <a:t>chơi</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d</a:t>
            </a:r>
            <a:r>
              <a:rPr lang="vi-VN" sz="2000" dirty="0">
                <a:latin typeface="UTM Avo" panose="02040603050506020204" pitchFamily="18" charset="0"/>
                <a:cs typeface="Times New Roman" panose="02020603050405020304" pitchFamily="18" charset="0"/>
              </a:rPr>
              <a:t>) Trong Scratch các lệnh của chương trình máy tính có thể được thể hiện bằng ngôn ngữ tiếng Việt.</a:t>
            </a:r>
            <a:endParaRPr lang="vi-VN" sz="2000" dirty="0" smtClean="0">
              <a:latin typeface="UTM Avo" panose="02040603050506020204" pitchFamily="18" charset="0"/>
              <a:cs typeface="Times New Roman" panose="02020603050405020304" pitchFamily="18" charset="0"/>
            </a:endParaRPr>
          </a:p>
        </p:txBody>
      </p:sp>
      <p:sp>
        <p:nvSpPr>
          <p:cNvPr id="7" name="Oval 6"/>
          <p:cNvSpPr/>
          <p:nvPr/>
        </p:nvSpPr>
        <p:spPr>
          <a:xfrm>
            <a:off x="726388" y="355513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Oval 12"/>
          <p:cNvSpPr/>
          <p:nvPr/>
        </p:nvSpPr>
        <p:spPr>
          <a:xfrm>
            <a:off x="774960" y="4081468"/>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Oval 13"/>
          <p:cNvSpPr/>
          <p:nvPr/>
        </p:nvSpPr>
        <p:spPr>
          <a:xfrm>
            <a:off x="726388" y="262187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Oval 14"/>
          <p:cNvSpPr/>
          <p:nvPr/>
        </p:nvSpPr>
        <p:spPr>
          <a:xfrm>
            <a:off x="788118" y="1753951"/>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2178" y="4316955"/>
            <a:ext cx="9550337"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 Em hãy thực hành trò chơi rô-bốt nhiều lần để luyện tập thành thạo các thao tác chạy chương trình trong Scratch</a:t>
            </a:r>
            <a:r>
              <a:rPr lang="vi-VN" dirty="0" smtClean="0">
                <a:latin typeface="UTM Avo" panose="02040603050506020204" pitchFamily="18" charset="0"/>
                <a:cs typeface="Times New Roman" panose="02020603050405020304" pitchFamily="18" charset="0"/>
              </a:rPr>
              <a:t>.</a:t>
            </a:r>
            <a:endParaRPr lang="vi-VN" dirty="0" smtClean="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1053912" y="1225685"/>
            <a:ext cx="9436697" cy="2776567"/>
          </a:xfrm>
          <a:prstGeom prst="rect">
            <a:avLst/>
          </a:prstGeom>
        </p:spPr>
      </p:pic>
      <p:sp>
        <p:nvSpPr>
          <p:cNvPr id="8" name="Rectangle 7"/>
          <p:cNvSpPr/>
          <p:nvPr/>
        </p:nvSpPr>
        <p:spPr>
          <a:xfrm>
            <a:off x="940272" y="403151"/>
            <a:ext cx="11511131"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hãy ghép mỗi biểu tượng ở cột A với ý nghĩa của chúng ở cột B cho thích hợp.</a:t>
            </a:r>
            <a:endParaRPr lang="vi-VN" dirty="0">
              <a:latin typeface="UTM Avo" panose="02040603050506020204" pitchFamily="18" charset="0"/>
              <a:cs typeface="Times New Roman" panose="02020603050405020304" pitchFamily="18" charset="0"/>
            </a:endParaRPr>
          </a:p>
        </p:txBody>
      </p:sp>
      <p:cxnSp>
        <p:nvCxnSpPr>
          <p:cNvPr id="18" name="Straight Arrow Connector 17"/>
          <p:cNvCxnSpPr/>
          <p:nvPr/>
        </p:nvCxnSpPr>
        <p:spPr>
          <a:xfrm>
            <a:off x="2344366" y="2003898"/>
            <a:ext cx="3427894" cy="68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2460" y="2003898"/>
            <a:ext cx="3359800" cy="157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4366" y="2684834"/>
            <a:ext cx="3427894" cy="82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3594</Words>
  <Application>WPS Presentation</Application>
  <PresentationFormat>Widescreen</PresentationFormat>
  <Paragraphs>113</Paragraphs>
  <Slides>11</Slides>
  <Notes>2</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11</vt:i4>
      </vt:variant>
    </vt:vector>
  </HeadingPairs>
  <TitlesOfParts>
    <vt:vector size="34" baseType="lpstr">
      <vt:lpstr>Arial</vt:lpstr>
      <vt:lpstr>SimSun</vt:lpstr>
      <vt:lpstr>Wingdings</vt:lpstr>
      <vt:lpstr>SVN-Adam Gorry</vt:lpstr>
      <vt:lpstr>Segoe Print</vt:lpstr>
      <vt:lpstr>Times New Roman</vt:lpstr>
      <vt:lpstr>SVN-Avo</vt:lpstr>
      <vt:lpstr>SVN-SAF</vt:lpstr>
      <vt:lpstr>UVF Salome</vt:lpstr>
      <vt:lpstr>SVN-Androgyne</vt:lpstr>
      <vt:lpstr>等线</vt:lpstr>
      <vt:lpstr>UTM Avo</vt:lpstr>
      <vt:lpstr>SVN-Avo</vt:lpstr>
      <vt:lpstr>UTM Bienvenue</vt:lpstr>
      <vt:lpstr>UTM HelvetIns</vt:lpstr>
      <vt:lpstr>UTM Avo</vt:lpstr>
      <vt:lpstr>Sitka Subheading</vt:lpstr>
      <vt:lpstr>iCiel Cadena</vt:lpstr>
      <vt:lpstr>Microsoft YaHei</vt:lpstr>
      <vt:lpstr>Arial Unicode MS</vt:lpstr>
      <vt:lpstr>Yu Gothic UI</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creator> VnDoc.com</dc:creator>
  <dc:subject>Giáo án Powerpoint Tin học 4 Kết nối tri thức (Cả năm)  VnDoc.com</dc:subject>
  <cp:category>Giáo án Powerpoint Tin học 4 Kết nối tri thức (Cả năm) - VnDoc.com</cp:category>
  <cp:lastModifiedBy>Admin</cp:lastModifiedBy>
  <cp:revision>230</cp:revision>
  <dcterms:created xsi:type="dcterms:W3CDTF">2021-11-14T08:33:00Z</dcterms:created>
  <dcterms:modified xsi:type="dcterms:W3CDTF">2023-07-04T06:52:19Z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A43CADA338F74927BA1B35484938B395</vt:lpwstr>
  </property>
  <property fmtid="{D5CDD505-2E9C-101B-9397-08002B2CF9AE}" pid="3" name="KSOProductBuildVer">
    <vt:lpwstr>1033-11.2.0.11537</vt:lpwstr>
  </property>
</Properties>
</file>