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2.svg" ContentType="image/svg+xml"/>
  <Override PartName="/ppt/media/image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3" r:id="rId3"/>
    <p:sldId id="2975" r:id="rId5"/>
    <p:sldId id="2979" r:id="rId6"/>
    <p:sldId id="2976" r:id="rId7"/>
    <p:sldId id="2989" r:id="rId8"/>
    <p:sldId id="2985" r:id="rId9"/>
    <p:sldId id="2986"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5A3049"/>
    <a:srgbClr val="5B2F56"/>
    <a:srgbClr val="FF6600"/>
    <a:srgbClr val="0998D7"/>
    <a:srgbClr val="FF3399"/>
    <a:srgbClr val="FFFFFF"/>
    <a:srgbClr val="0000FF"/>
    <a:srgbClr val="3DC3EC"/>
    <a:srgbClr val="F3E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06" autoAdjust="0"/>
    <p:restoredTop sz="95262" autoAdjust="0"/>
  </p:normalViewPr>
  <p:slideViewPr>
    <p:cSldViewPr snapToGrid="0">
      <p:cViewPr varScale="1">
        <p:scale>
          <a:sx n="79" d="100"/>
          <a:sy n="79" d="100"/>
        </p:scale>
        <p:origin x="950" y="91"/>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6.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image" Target="../media/image2.svg"/><Relationship Id="rId7" Type="http://schemas.openxmlformats.org/officeDocument/2006/relationships/image" Target="../media/image12.png"/><Relationship Id="rId6" Type="http://schemas.openxmlformats.org/officeDocument/2006/relationships/image" Target="../media/image1.svg"/><Relationship Id="rId5" Type="http://schemas.openxmlformats.org/officeDocument/2006/relationships/image" Target="../media/image11.png"/><Relationship Id="rId4" Type="http://schemas.openxmlformats.org/officeDocument/2006/relationships/image" Target="../media/image10.png"/><Relationship Id="rId3" Type="http://schemas.microsoft.com/office/2007/relationships/hdphoto" Target="../media/image9.wdp"/><Relationship Id="rId2" Type="http://schemas.openxmlformats.org/officeDocument/2006/relationships/image" Target="../media/image8.png"/><Relationship Id="rId12" Type="http://schemas.openxmlformats.org/officeDocument/2006/relationships/notesSlide" Target="../notesSlides/notesSlide1.xml"/><Relationship Id="rId11" Type="http://schemas.openxmlformats.org/officeDocument/2006/relationships/slideLayout" Target="../slideLayouts/slideLayout1.xml"/><Relationship Id="rId10" Type="http://schemas.openxmlformats.org/officeDocument/2006/relationships/tags" Target="../tags/tag1.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image" Target="../media/image17.png"/><Relationship Id="rId6" Type="http://schemas.openxmlformats.org/officeDocument/2006/relationships/image" Target="../media/image16.jpeg"/><Relationship Id="rId5" Type="http://schemas.openxmlformats.org/officeDocument/2006/relationships/image" Target="../media/image1.png"/><Relationship Id="rId4" Type="http://schemas.openxmlformats.org/officeDocument/2006/relationships/image" Target="../media/image3.sv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19.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 Id="rId3" Type="http://schemas.microsoft.com/office/2007/relationships/hdphoto" Target="../media/image30.wdp"/><Relationship Id="rId2" Type="http://schemas.openxmlformats.org/officeDocument/2006/relationships/image" Target="../media/image29.png"/><Relationship Id="rId1" Type="http://schemas.openxmlformats.org/officeDocument/2006/relationships/image" Target="../media/image28.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35.wdp"/><Relationship Id="rId2" Type="http://schemas.openxmlformats.org/officeDocument/2006/relationships/image" Target="../media/image34.png"/><Relationship Id="rId1" Type="http://schemas.openxmlformats.org/officeDocument/2006/relationships/image" Target="../media/image33.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p:cNvGrpSpPr/>
          <p:nvPr/>
        </p:nvGrpSpPr>
        <p:grpSpPr>
          <a:xfrm>
            <a:off x="0" y="708606"/>
            <a:ext cx="7315200" cy="1556143"/>
            <a:chOff x="0" y="203298"/>
            <a:chExt cx="7315200" cy="1556143"/>
          </a:xfrm>
        </p:grpSpPr>
        <p:pic>
          <p:nvPicPr>
            <p:cNvPr id="14"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0" y="203298"/>
              <a:ext cx="7315200" cy="1556143"/>
            </a:xfrm>
            <a:prstGeom prst="rect">
              <a:avLst/>
            </a:prstGeom>
          </p:spPr>
        </p:pic>
        <p:sp>
          <p:nvSpPr>
            <p:cNvPr id="15" name="Rectangle 14"/>
            <p:cNvSpPr/>
            <p:nvPr/>
          </p:nvSpPr>
          <p:spPr>
            <a:xfrm>
              <a:off x="0" y="281251"/>
              <a:ext cx="6786880" cy="923330"/>
            </a:xfrm>
            <a:prstGeom prst="rect">
              <a:avLst/>
            </a:prstGeom>
          </p:spPr>
          <p:txBody>
            <a:bodyPr wrap="square">
              <a:spAutoFit/>
            </a:bodyPr>
            <a:lstStyle/>
            <a:p>
              <a:pPr algn="ctr" defTabSz="342900">
                <a:lnSpc>
                  <a:spcPct val="150000"/>
                </a:lnSpc>
              </a:pPr>
              <a:r>
                <a:rPr lang="en-US" sz="3600" b="1" dirty="0">
                  <a:solidFill>
                    <a:schemeClr val="bg1"/>
                  </a:solidFill>
                  <a:latin typeface="SVN-Adam Gorry" panose="02040603050506020204" pitchFamily="18" charset="0"/>
                  <a:cs typeface="Times New Roman" panose="02020603050405020304" pitchFamily="18" charset="0"/>
                </a:rPr>
                <a:t>CHỦ ĐỀ </a:t>
              </a:r>
              <a:r>
                <a:rPr lang="vi-VN" sz="3600" b="1" dirty="0" smtClean="0">
                  <a:solidFill>
                    <a:schemeClr val="bg1"/>
                  </a:solidFill>
                  <a:latin typeface="SVN-Adam Gorry" panose="02040603050506020204" pitchFamily="18" charset="0"/>
                  <a:cs typeface="Times New Roman" panose="02020603050405020304" pitchFamily="18" charset="0"/>
                </a:rPr>
                <a:t>5. ỨNG DỤNG TIN HỌC</a:t>
              </a:r>
              <a:endParaRPr lang="vi-VN" sz="36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p:cNvGrpSpPr/>
          <p:nvPr/>
        </p:nvGrpSpPr>
        <p:grpSpPr>
          <a:xfrm>
            <a:off x="939223" y="2016666"/>
            <a:ext cx="9074438" cy="1898458"/>
            <a:chOff x="1114157" y="1433245"/>
            <a:chExt cx="9074438" cy="1940925"/>
          </a:xfrm>
        </p:grpSpPr>
        <p:sp>
          <p:nvSpPr>
            <p:cNvPr id="26" name="Rectangle: Rounded Corners 25"/>
            <p:cNvSpPr/>
            <p:nvPr/>
          </p:nvSpPr>
          <p:spPr>
            <a:xfrm>
              <a:off x="2315149" y="1832766"/>
              <a:ext cx="7761675"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14157" y="1433245"/>
              <a:ext cx="2076866" cy="1940925"/>
            </a:xfrm>
            <a:prstGeom prst="rect">
              <a:avLst/>
            </a:prstGeom>
          </p:spPr>
        </p:pic>
        <p:sp>
          <p:nvSpPr>
            <p:cNvPr id="24" name="Rectangle 23"/>
            <p:cNvSpPr/>
            <p:nvPr/>
          </p:nvSpPr>
          <p:spPr>
            <a:xfrm>
              <a:off x="1652503" y="1653012"/>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endParaRPr lang="en-US" sz="2800" b="1" dirty="0">
                <a:latin typeface="SVN-SAF" panose="02040603050506020204" pitchFamily="18" charset="0"/>
                <a:cs typeface="Times New Roman" panose="02020603050405020304" pitchFamily="18" charset="0"/>
              </a:endParaRPr>
            </a:p>
          </p:txBody>
        </p:sp>
        <p:sp>
          <p:nvSpPr>
            <p:cNvPr id="25" name="Rectangle 24"/>
            <p:cNvSpPr/>
            <p:nvPr/>
          </p:nvSpPr>
          <p:spPr>
            <a:xfrm>
              <a:off x="1480875" y="2021418"/>
              <a:ext cx="1314978" cy="981872"/>
            </a:xfrm>
            <a:prstGeom prst="rect">
              <a:avLst/>
            </a:prstGeom>
          </p:spPr>
          <p:txBody>
            <a:bodyPr wrap="square">
              <a:spAutoFit/>
            </a:bodyPr>
            <a:lstStyle/>
            <a:p>
              <a:pPr algn="ctr" defTabSz="342900">
                <a:lnSpc>
                  <a:spcPct val="150000"/>
                </a:lnSpc>
              </a:pPr>
              <a:r>
                <a:rPr lang="vi-VN" sz="4400" b="1" dirty="0" smtClean="0">
                  <a:latin typeface="UVF Salome" panose="02000503040000020003" pitchFamily="50" charset="0"/>
                  <a:cs typeface="Times New Roman" panose="02020603050405020304" pitchFamily="18" charset="0"/>
                </a:rPr>
                <a:t>12B</a:t>
              </a:r>
              <a:endParaRPr lang="vi-VN" sz="4400" b="1" dirty="0">
                <a:latin typeface="UVF Salome" panose="02000503040000020003" pitchFamily="50" charset="0"/>
                <a:cs typeface="Times New Roman" panose="02020603050405020304" pitchFamily="18" charset="0"/>
              </a:endParaRPr>
            </a:p>
          </p:txBody>
        </p:sp>
        <p:sp>
          <p:nvSpPr>
            <p:cNvPr id="27" name="Rectangle 26"/>
            <p:cNvSpPr/>
            <p:nvPr/>
          </p:nvSpPr>
          <p:spPr>
            <a:xfrm>
              <a:off x="3079252" y="1952549"/>
              <a:ext cx="7109343" cy="756302"/>
            </a:xfrm>
            <a:prstGeom prst="rect">
              <a:avLst/>
            </a:prstGeom>
          </p:spPr>
          <p:txBody>
            <a:bodyPr wrap="square">
              <a:spAutoFit/>
            </a:bodyPr>
            <a:lstStyle/>
            <a:p>
              <a:pPr algn="ctr" defTabSz="342900">
                <a:lnSpc>
                  <a:spcPct val="150000"/>
                </a:lnSpc>
              </a:pPr>
              <a:r>
                <a:rPr lang="vi-VN" sz="3200" b="1" dirty="0" smtClean="0">
                  <a:solidFill>
                    <a:srgbClr val="92D050"/>
                  </a:solidFill>
                  <a:latin typeface="SVN-Androgyne"/>
                  <a:cs typeface="Times New Roman" panose="02020603050405020304" pitchFamily="18" charset="0"/>
                </a:rPr>
                <a:t>PHẦN MỀM LUYỆN GÕ BÀN PHÍM</a:t>
              </a:r>
              <a:endParaRPr lang="vi-VN" sz="3200" b="1" dirty="0">
                <a:solidFill>
                  <a:srgbClr val="92D050"/>
                </a:solidFill>
                <a:latin typeface="SVN-Androgyne"/>
                <a:cs typeface="Times New Roman" panose="02020603050405020304" pitchFamily="18" charset="0"/>
              </a:endParaRPr>
            </a:p>
          </p:txBody>
        </p:sp>
      </p:grpSp>
      <p:pic>
        <p:nvPicPr>
          <p:cNvPr id="16" name="Picture 15"/>
          <p:cNvPicPr>
            <a:picLocks noChangeAspect="1"/>
          </p:cNvPicPr>
          <p:nvPr/>
        </p:nvPicPr>
        <p:blipFill>
          <a:blip r:embed="rId9"/>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smtClean="0">
                  <a:solidFill>
                    <a:schemeClr val="bg1"/>
                  </a:solidFill>
                  <a:latin typeface="SVN-Androgyne"/>
                  <a:cs typeface="Times New Roman" panose="02020603050405020304" pitchFamily="18" charset="0"/>
                </a:rPr>
                <a:t>TIN HỌC 4 </a:t>
              </a:r>
              <a:endParaRPr lang="vi-VN" sz="2800" b="1" dirty="0">
                <a:solidFill>
                  <a:schemeClr val="bg1"/>
                </a:solidFill>
                <a:latin typeface="SVN-Androgyne"/>
                <a:cs typeface="Times New Roman" panose="02020603050405020304" pitchFamily="18" charset="0"/>
              </a:endParaRPr>
            </a:p>
          </p:txBody>
        </p:sp>
      </p:gr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9987" y="128942"/>
            <a:ext cx="4134561" cy="2508169"/>
            <a:chOff x="301091" y="301982"/>
            <a:chExt cx="4134561" cy="2508169"/>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pic>
        <p:nvPicPr>
          <p:cNvPr id="18"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617787" y="3631362"/>
            <a:ext cx="1156754" cy="822347"/>
          </a:xfrm>
          <a:prstGeom prst="rect">
            <a:avLst/>
          </a:prstGeom>
        </p:spPr>
      </p:pic>
      <p:sp>
        <p:nvSpPr>
          <p:cNvPr id="20" name="Rectangle 19"/>
          <p:cNvSpPr/>
          <p:nvPr/>
        </p:nvSpPr>
        <p:spPr>
          <a:xfrm>
            <a:off x="1108932" y="92757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2" name="Picture 21"/>
          <p:cNvPicPr>
            <a:picLocks noChangeAspect="1"/>
          </p:cNvPicPr>
          <p:nvPr/>
        </p:nvPicPr>
        <p:blipFill>
          <a:blip r:embed="rId5"/>
          <a:stretch>
            <a:fillRect/>
          </a:stretch>
        </p:blipFill>
        <p:spPr>
          <a:xfrm>
            <a:off x="11340432" y="1339064"/>
            <a:ext cx="521581" cy="460458"/>
          </a:xfrm>
          <a:prstGeom prst="rect">
            <a:avLst/>
          </a:prstGeom>
        </p:spPr>
      </p:pic>
      <p:pic>
        <p:nvPicPr>
          <p:cNvPr id="1028" name="Picture 4" descr="Hình ảnh Nói Chuyện Trò Chuyện Suy Nghĩ Cậu Bé PNG , Đang Nói, Tán Gẫu, Tư  Duy PNG miễn phí tải tập tin PSDComment và Vector"/>
          <p:cNvPicPr>
            <a:picLocks noChangeAspect="1" noChangeArrowheads="1"/>
          </p:cNvPicPr>
          <p:nvPr/>
        </p:nvPicPr>
        <p:blipFill rotWithShape="1">
          <a:blip r:embed="rId6">
            <a:extLst>
              <a:ext uri="{28A0092B-C50C-407E-A947-70E740481C1C}">
                <a14:useLocalDpi xmlns:a14="http://schemas.microsoft.com/office/drawing/2010/main" val="0"/>
              </a:ext>
            </a:extLst>
          </a:blip>
          <a:srcRect l="11808" t="9211" r="13107" b="8877"/>
          <a:stretch>
            <a:fillRect/>
          </a:stretch>
        </p:blipFill>
        <p:spPr bwMode="auto">
          <a:xfrm>
            <a:off x="3923227" y="3194336"/>
            <a:ext cx="2546432" cy="277792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5928337" y="1107953"/>
            <a:ext cx="3768473" cy="2374768"/>
            <a:chOff x="8257623" y="1178081"/>
            <a:chExt cx="3768473" cy="2374768"/>
          </a:xfrm>
        </p:grpSpPr>
        <p:grpSp>
          <p:nvGrpSpPr>
            <p:cNvPr id="12" name="Group 11"/>
            <p:cNvGrpSpPr/>
            <p:nvPr/>
          </p:nvGrpSpPr>
          <p:grpSpPr>
            <a:xfrm>
              <a:off x="8257623" y="1178081"/>
              <a:ext cx="3768473" cy="2374768"/>
              <a:chOff x="1768766" y="4552258"/>
              <a:chExt cx="7300588" cy="2038202"/>
            </a:xfrm>
          </p:grpSpPr>
          <p:sp>
            <p:nvSpPr>
              <p:cNvPr id="10" name="Speech Bubble: Rectangle with Corners Rounded 9"/>
              <p:cNvSpPr/>
              <p:nvPr/>
            </p:nvSpPr>
            <p:spPr>
              <a:xfrm>
                <a:off x="1768766" y="4644318"/>
                <a:ext cx="7212564" cy="1946142"/>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peech Bubble: Rectangle with Corners Rounded 10"/>
              <p:cNvSpPr/>
              <p:nvPr/>
            </p:nvSpPr>
            <p:spPr>
              <a:xfrm>
                <a:off x="1856790" y="4552258"/>
                <a:ext cx="7212564" cy="1911655"/>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Rectangle 18"/>
            <p:cNvSpPr/>
            <p:nvPr/>
          </p:nvSpPr>
          <p:spPr>
            <a:xfrm>
              <a:off x="8284910" y="1206830"/>
              <a:ext cx="3741186" cy="2169825"/>
            </a:xfrm>
            <a:prstGeom prst="rect">
              <a:avLst/>
            </a:prstGeom>
          </p:spPr>
          <p:txBody>
            <a:bodyPr wrap="square">
              <a:spAutoFit/>
            </a:bodyPr>
            <a:lstStyle/>
            <a:p>
              <a:pPr algn="ctr" defTabSz="342900">
                <a:lnSpc>
                  <a:spcPct val="150000"/>
                </a:lnSpc>
              </a:pPr>
              <a:r>
                <a:rPr lang="vi-VN" dirty="0">
                  <a:latin typeface="UTM Avo" panose="02040603050506020204" pitchFamily="18" charset="0"/>
                  <a:cs typeface="Times New Roman" panose="02020603050405020304" pitchFamily="18" charset="0"/>
                </a:rPr>
                <a:t>Ồ, tớ sẽ hướng dẫn cho cậu. Năm nay, tớ thường xuyên luyện tập với phần mềm gõ bàn phím nên tớ biết sử dụng đấy. Chúng mình cùng luyện tập nhé!</a:t>
              </a:r>
              <a:endParaRPr lang="vi-VN" dirty="0">
                <a:latin typeface="UTM Avo" panose="02040603050506020204" pitchFamily="18" charset="0"/>
                <a:cs typeface="Times New Roman" panose="02020603050405020304" pitchFamily="18" charset="0"/>
              </a:endParaRPr>
            </a:p>
          </p:txBody>
        </p:sp>
      </p:grpSp>
      <p:grpSp>
        <p:nvGrpSpPr>
          <p:cNvPr id="3" name="Group 2"/>
          <p:cNvGrpSpPr/>
          <p:nvPr/>
        </p:nvGrpSpPr>
        <p:grpSpPr>
          <a:xfrm>
            <a:off x="53336" y="2478155"/>
            <a:ext cx="4220312" cy="1975554"/>
            <a:chOff x="464232" y="2637111"/>
            <a:chExt cx="4220312" cy="1975554"/>
          </a:xfrm>
        </p:grpSpPr>
        <p:grpSp>
          <p:nvGrpSpPr>
            <p:cNvPr id="15" name="Group 14"/>
            <p:cNvGrpSpPr/>
            <p:nvPr/>
          </p:nvGrpSpPr>
          <p:grpSpPr>
            <a:xfrm flipH="1">
              <a:off x="464232" y="2637111"/>
              <a:ext cx="4220312" cy="1975554"/>
              <a:chOff x="1856791" y="4401654"/>
              <a:chExt cx="7212563" cy="2295927"/>
            </a:xfrm>
          </p:grpSpPr>
          <p:sp>
            <p:nvSpPr>
              <p:cNvPr id="16" name="Speech Bubble: Oval 15"/>
              <p:cNvSpPr/>
              <p:nvPr/>
            </p:nvSpPr>
            <p:spPr>
              <a:xfrm>
                <a:off x="1856791" y="4401654"/>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peech Bubble: Oval 16"/>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p:cNvSpPr/>
            <p:nvPr/>
          </p:nvSpPr>
          <p:spPr>
            <a:xfrm>
              <a:off x="933344" y="2940685"/>
              <a:ext cx="3427199" cy="1569660"/>
            </a:xfrm>
            <a:prstGeom prst="rect">
              <a:avLst/>
            </a:prstGeom>
          </p:spPr>
          <p:txBody>
            <a:bodyPr wrap="square">
              <a:spAutoFit/>
            </a:bodyPr>
            <a:lstStyle/>
            <a:p>
              <a:pPr algn="ctr" defTabSz="342900">
                <a:lnSpc>
                  <a:spcPct val="150000"/>
                </a:lnSpc>
              </a:pPr>
              <a:r>
                <a:rPr lang="vi-VN" sz="1600" dirty="0">
                  <a:latin typeface="UTM Avo" panose="02040603050506020204" pitchFamily="18" charset="0"/>
                  <a:cs typeface="Times New Roman" panose="02020603050405020304" pitchFamily="18" charset="0"/>
                </a:rPr>
                <a:t>Minh ơi, tớ thấy trên bàn phím có nhiều phím có hai kí tự nhưng tớ chỉ gõ được một kí tự ở dưới thôi, cậu giúp tớ nhé!</a:t>
              </a:r>
              <a:endParaRPr lang="vi-VN" sz="1600" dirty="0">
                <a:latin typeface="UTM Avo" panose="02040603050506020204" pitchFamily="18" charset="0"/>
                <a:cs typeface="Times New Roman" panose="02020603050405020304" pitchFamily="18" charset="0"/>
              </a:endParaRPr>
            </a:p>
          </p:txBody>
        </p:sp>
      </p:grpSp>
      <p:pic>
        <p:nvPicPr>
          <p:cNvPr id="2" name="Picture 1"/>
          <p:cNvPicPr>
            <a:picLocks noChangeAspect="1"/>
          </p:cNvPicPr>
          <p:nvPr/>
        </p:nvPicPr>
        <p:blipFill>
          <a:blip r:embed="rId7"/>
          <a:stretch>
            <a:fillRect/>
          </a:stretch>
        </p:blipFill>
        <p:spPr>
          <a:xfrm>
            <a:off x="7875450" y="3660112"/>
            <a:ext cx="4125323" cy="2624941"/>
          </a:xfrm>
          <a:prstGeom prst="rect">
            <a:avLst/>
          </a:prstGeom>
        </p:spPr>
      </p:pic>
      <p:sp>
        <p:nvSpPr>
          <p:cNvPr id="24" name="Rectangle 23"/>
          <p:cNvSpPr/>
          <p:nvPr/>
        </p:nvSpPr>
        <p:spPr>
          <a:xfrm>
            <a:off x="-561749" y="6158180"/>
            <a:ext cx="8397041" cy="503536"/>
          </a:xfrm>
          <a:prstGeom prst="rect">
            <a:avLst/>
          </a:prstGeom>
        </p:spPr>
        <p:txBody>
          <a:bodyPr wrap="square">
            <a:spAutoFit/>
          </a:bodyPr>
          <a:lstStyle/>
          <a:p>
            <a:pPr algn="ctr" defTabSz="342900">
              <a:lnSpc>
                <a:spcPct val="150000"/>
              </a:lnSpc>
            </a:pPr>
            <a:r>
              <a:rPr lang="vi-VN" sz="2000" i="1" dirty="0">
                <a:latin typeface="UTM Avo" panose="02040603050506020204" pitchFamily="18" charset="0"/>
                <a:cs typeface="Times New Roman" panose="02020603050405020304" pitchFamily="18" charset="0"/>
              </a:rPr>
              <a:t>Bài học này sẽ sử dụng phần mềm </a:t>
            </a:r>
            <a:r>
              <a:rPr lang="vi-VN" sz="2000" i="1" dirty="0">
                <a:solidFill>
                  <a:schemeClr val="accent6"/>
                </a:solidFill>
                <a:latin typeface="UTM Avo" panose="02040603050506020204" pitchFamily="18" charset="0"/>
                <a:cs typeface="Times New Roman" panose="02020603050405020304" pitchFamily="18" charset="0"/>
              </a:rPr>
              <a:t>Kiran's Typing Tutor </a:t>
            </a:r>
            <a:r>
              <a:rPr lang="vi-VN" sz="2000" i="1" dirty="0">
                <a:latin typeface="UTM Avo" panose="02040603050506020204" pitchFamily="18" charset="0"/>
                <a:cs typeface="Times New Roman" panose="02020603050405020304" pitchFamily="18" charset="0"/>
              </a:rPr>
              <a:t>để minh hoạ.</a:t>
            </a:r>
            <a:endParaRPr lang="vi-VN" sz="2000" i="1" dirty="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988390" y="1031619"/>
            <a:ext cx="9537500" cy="4247317"/>
          </a:xfrm>
          <a:prstGeom prst="rect">
            <a:avLst/>
          </a:prstGeom>
        </p:spPr>
        <p:txBody>
          <a:bodyPr wrap="square">
            <a:spAutoFit/>
          </a:bodyPr>
          <a:lstStyle/>
          <a:p>
            <a:pPr algn="just" defTabSz="342900">
              <a:lnSpc>
                <a:spcPct val="150000"/>
              </a:lnSpc>
            </a:pPr>
            <a:r>
              <a:rPr lang="vi-VN" sz="2000" b="1" smtClean="0">
                <a:solidFill>
                  <a:schemeClr val="accent6"/>
                </a:solidFill>
                <a:latin typeface="UTM Avo" panose="02040603050506020204" pitchFamily="18" charset="0"/>
                <a:cs typeface="Times New Roman" panose="02020603050405020304" pitchFamily="18" charset="0"/>
              </a:rPr>
              <a:t>Hướng dẫn:</a:t>
            </a:r>
            <a:endParaRPr lang="vi-VN" sz="2000" b="1" smtClean="0">
              <a:solidFill>
                <a:schemeClr val="accent6"/>
              </a:solidFill>
              <a:latin typeface="UTM Avo" panose="02040603050506020204" pitchFamily="18" charset="0"/>
              <a:cs typeface="Times New Roman" panose="02020603050405020304" pitchFamily="18" charset="0"/>
            </a:endParaRPr>
          </a:p>
          <a:p>
            <a:pPr algn="just" defTabSz="342900">
              <a:lnSpc>
                <a:spcPct val="150000"/>
              </a:lnSpc>
            </a:pPr>
            <a:r>
              <a:rPr lang="vi-VN" sz="2000" i="1" smtClean="0">
                <a:solidFill>
                  <a:schemeClr val="accent6"/>
                </a:solidFill>
                <a:latin typeface="UTM Avo" panose="02040603050506020204" pitchFamily="18" charset="0"/>
                <a:cs typeface="Times New Roman" panose="02020603050405020304" pitchFamily="18" charset="0"/>
              </a:rPr>
              <a:t>Bước 1</a:t>
            </a:r>
            <a:r>
              <a:rPr lang="vi-VN" sz="2000" smtClean="0">
                <a:latin typeface="UTM Avo" panose="02040603050506020204" pitchFamily="18" charset="0"/>
                <a:cs typeface="Times New Roman" panose="02020603050405020304" pitchFamily="18" charset="0"/>
              </a:rPr>
              <a:t>: Mở phần mềm </a:t>
            </a:r>
            <a:r>
              <a:rPr lang="vi-VN" sz="2000" smtClean="0">
                <a:solidFill>
                  <a:schemeClr val="accent6"/>
                </a:solidFill>
                <a:latin typeface="UTM Avo" panose="02040603050506020204" pitchFamily="18" charset="0"/>
                <a:cs typeface="Times New Roman" panose="02020603050405020304" pitchFamily="18" charset="0"/>
              </a:rPr>
              <a:t>Kiran’s Typing Tutor. </a:t>
            </a:r>
            <a:r>
              <a:rPr lang="vi-VN" sz="2000" smtClean="0">
                <a:latin typeface="UTM Avo" panose="02040603050506020204" pitchFamily="18" charset="0"/>
                <a:cs typeface="Times New Roman" panose="02020603050405020304" pitchFamily="18" charset="0"/>
              </a:rPr>
              <a:t>Chọn nút lệnh </a:t>
            </a:r>
            <a:r>
              <a:rPr lang="vi-VN" sz="2000" smtClean="0">
                <a:solidFill>
                  <a:schemeClr val="accent6"/>
                </a:solidFill>
                <a:latin typeface="UTM Avo" panose="02040603050506020204" pitchFamily="18" charset="0"/>
                <a:cs typeface="Times New Roman" panose="02020603050405020304" pitchFamily="18" charset="0"/>
              </a:rPr>
              <a:t>Kids Typing        </a:t>
            </a:r>
            <a:r>
              <a:rPr lang="vi-VN" sz="2000" smtClean="0">
                <a:latin typeface="UTM Avo" panose="02040603050506020204" pitchFamily="18" charset="0"/>
                <a:cs typeface="Times New Roman" panose="02020603050405020304" pitchFamily="18" charset="0"/>
              </a:rPr>
              <a:t>trên màn hình chính.</a:t>
            </a:r>
            <a:endParaRPr lang="vi-VN" sz="2000" smtClean="0">
              <a:latin typeface="UTM Avo" panose="02040603050506020204" pitchFamily="18" charset="0"/>
              <a:cs typeface="Times New Roman" panose="02020603050405020304" pitchFamily="18" charset="0"/>
            </a:endParaRPr>
          </a:p>
          <a:p>
            <a:pPr algn="just" defTabSz="342900">
              <a:lnSpc>
                <a:spcPct val="150000"/>
              </a:lnSpc>
            </a:pPr>
            <a:r>
              <a:rPr lang="vi-VN" sz="2000" i="1" smtClean="0">
                <a:solidFill>
                  <a:schemeClr val="accent6"/>
                </a:solidFill>
                <a:latin typeface="UTM Avo" panose="02040603050506020204" pitchFamily="18" charset="0"/>
                <a:cs typeface="Times New Roman" panose="02020603050405020304" pitchFamily="18" charset="0"/>
              </a:rPr>
              <a:t>Bước 2</a:t>
            </a:r>
            <a:r>
              <a:rPr lang="vi-VN" sz="2000" smtClean="0">
                <a:latin typeface="UTM Avo" panose="02040603050506020204" pitchFamily="18" charset="0"/>
                <a:cs typeface="Times New Roman" panose="02020603050405020304" pitchFamily="18" charset="0"/>
              </a:rPr>
              <a:t>: Trong mục </a:t>
            </a:r>
            <a:r>
              <a:rPr lang="vi-VN" sz="2000" smtClean="0">
                <a:solidFill>
                  <a:schemeClr val="accent6"/>
                </a:solidFill>
                <a:latin typeface="UTM Avo" panose="02040603050506020204" pitchFamily="18" charset="0"/>
                <a:cs typeface="Times New Roman" panose="02020603050405020304" pitchFamily="18" charset="0"/>
              </a:rPr>
              <a:t>Course</a:t>
            </a:r>
            <a:r>
              <a:rPr lang="vi-VN" sz="2000" smtClean="0">
                <a:latin typeface="UTM Avo" panose="02040603050506020204" pitchFamily="18" charset="0"/>
                <a:cs typeface="Times New Roman" panose="02020603050405020304" pitchFamily="18" charset="0"/>
              </a:rPr>
              <a:t>, chọn bài học </a:t>
            </a:r>
            <a:r>
              <a:rPr lang="vi-VN" sz="2000" smtClean="0">
                <a:solidFill>
                  <a:schemeClr val="accent6"/>
                </a:solidFill>
                <a:latin typeface="UTM Avo" panose="02040603050506020204" pitchFamily="18" charset="0"/>
                <a:cs typeface="Times New Roman" panose="02020603050405020304" pitchFamily="18" charset="0"/>
              </a:rPr>
              <a:t>Capitals</a:t>
            </a:r>
            <a:r>
              <a:rPr lang="vi-VN" sz="2000" smtClean="0">
                <a:latin typeface="UTM Avo" panose="02040603050506020204" pitchFamily="18" charset="0"/>
                <a:cs typeface="Times New Roman" panose="02020603050405020304" pitchFamily="18" charset="0"/>
              </a:rPr>
              <a:t> (chữ hoa).</a:t>
            </a:r>
            <a:endParaRPr lang="vi-VN" sz="2000" smtClean="0">
              <a:latin typeface="UTM Avo" panose="02040603050506020204" pitchFamily="18" charset="0"/>
              <a:cs typeface="Times New Roman" panose="02020603050405020304" pitchFamily="18" charset="0"/>
            </a:endParaRPr>
          </a:p>
          <a:p>
            <a:pPr algn="just" defTabSz="342900">
              <a:lnSpc>
                <a:spcPct val="150000"/>
              </a:lnSpc>
            </a:pPr>
            <a:r>
              <a:rPr lang="vi-VN" sz="2000" i="1" smtClean="0">
                <a:solidFill>
                  <a:schemeClr val="accent6"/>
                </a:solidFill>
                <a:latin typeface="UTM Avo" panose="02040603050506020204" pitchFamily="18" charset="0"/>
                <a:cs typeface="Times New Roman" panose="02020603050405020304" pitchFamily="18" charset="0"/>
              </a:rPr>
              <a:t>Bước 3</a:t>
            </a:r>
            <a:r>
              <a:rPr lang="vi-VN" sz="2000" smtClean="0">
                <a:latin typeface="UTM Avo" panose="02040603050506020204" pitchFamily="18" charset="0"/>
                <a:cs typeface="Times New Roman" panose="02020603050405020304" pitchFamily="18" charset="0"/>
              </a:rPr>
              <a:t>: Nhấn giữ phím </a:t>
            </a:r>
            <a:r>
              <a:rPr lang="vi-VN" sz="2000" b="1" smtClean="0">
                <a:latin typeface="UTM Avo" panose="02040603050506020204" pitchFamily="18" charset="0"/>
                <a:cs typeface="Times New Roman" panose="02020603050405020304" pitchFamily="18" charset="0"/>
              </a:rPr>
              <a:t>Shift</a:t>
            </a:r>
            <a:r>
              <a:rPr lang="vi-VN" sz="2000" smtClean="0">
                <a:latin typeface="UTM Avo" panose="02040603050506020204" pitchFamily="18" charset="0"/>
                <a:cs typeface="Times New Roman" panose="02020603050405020304" pitchFamily="18" charset="0"/>
              </a:rPr>
              <a:t> đồng thời gõ phím chữ tương ứng chữ hoa xuất hiện trên màn hình.</a:t>
            </a:r>
            <a:endParaRPr lang="vi-VN" sz="2000" smtClean="0">
              <a:latin typeface="UTM Avo" panose="02040603050506020204" pitchFamily="18" charset="0"/>
              <a:cs typeface="Times New Roman" panose="02020603050405020304" pitchFamily="18" charset="0"/>
            </a:endParaRPr>
          </a:p>
          <a:p>
            <a:pPr algn="just" defTabSz="342900">
              <a:lnSpc>
                <a:spcPct val="150000"/>
              </a:lnSpc>
            </a:pPr>
            <a:r>
              <a:rPr lang="vi-VN" sz="2000" smtClean="0">
                <a:latin typeface="UTM Avo" panose="02040603050506020204" pitchFamily="18" charset="0"/>
                <a:cs typeface="Times New Roman" panose="02020603050405020304" pitchFamily="18" charset="0"/>
              </a:rPr>
              <a:t>         Ví dụ: Muốn gõ chữ </a:t>
            </a:r>
            <a:r>
              <a:rPr lang="vi-VN" sz="2000" b="1" smtClean="0">
                <a:solidFill>
                  <a:schemeClr val="accent6"/>
                </a:solidFill>
                <a:latin typeface="UTM Avo" panose="02040603050506020204" pitchFamily="18" charset="0"/>
                <a:cs typeface="Times New Roman" panose="02020603050405020304" pitchFamily="18" charset="0"/>
              </a:rPr>
              <a:t>K</a:t>
            </a:r>
            <a:r>
              <a:rPr lang="vi-VN" sz="2000" smtClean="0">
                <a:latin typeface="UTM Avo" panose="02040603050506020204" pitchFamily="18" charset="0"/>
                <a:cs typeface="Times New Roman" panose="02020603050405020304" pitchFamily="18" charset="0"/>
              </a:rPr>
              <a:t>, em cần dùng ngón út của tay trái nhấn giữ phím </a:t>
            </a:r>
            <a:r>
              <a:rPr lang="vi-VN" sz="2000" b="1" smtClean="0">
                <a:latin typeface="UTM Avo" panose="02040603050506020204" pitchFamily="18" charset="0"/>
                <a:cs typeface="Times New Roman" panose="02020603050405020304" pitchFamily="18" charset="0"/>
              </a:rPr>
              <a:t>Shift</a:t>
            </a:r>
            <a:r>
              <a:rPr lang="vi-VN" sz="2000" smtClean="0">
                <a:latin typeface="UTM Avo" panose="02040603050506020204" pitchFamily="18" charset="0"/>
                <a:cs typeface="Times New Roman" panose="02020603050405020304" pitchFamily="18" charset="0"/>
              </a:rPr>
              <a:t> đồng thời ngón giữa của tay phải gõ phím </a:t>
            </a:r>
            <a:r>
              <a:rPr lang="vi-VN" sz="2000" b="1" smtClean="0">
                <a:solidFill>
                  <a:schemeClr val="accent6"/>
                </a:solidFill>
                <a:latin typeface="UTM Avo" panose="02040603050506020204" pitchFamily="18" charset="0"/>
                <a:cs typeface="Times New Roman" panose="02020603050405020304" pitchFamily="18" charset="0"/>
              </a:rPr>
              <a:t>K</a:t>
            </a:r>
            <a:r>
              <a:rPr lang="vi-VN" sz="2000" smtClean="0">
                <a:latin typeface="UTM Avo" panose="02040603050506020204" pitchFamily="18" charset="0"/>
                <a:cs typeface="Times New Roman" panose="02020603050405020304" pitchFamily="18" charset="0"/>
              </a:rPr>
              <a:t>.</a:t>
            </a:r>
            <a:endParaRPr lang="vi-VN" sz="2000" smtClean="0">
              <a:latin typeface="UTM Avo" panose="02040603050506020204" pitchFamily="18" charset="0"/>
              <a:cs typeface="Times New Roman" panose="02020603050405020304" pitchFamily="18" charset="0"/>
            </a:endParaRPr>
          </a:p>
          <a:p>
            <a:pPr algn="just" defTabSz="342900">
              <a:lnSpc>
                <a:spcPct val="150000"/>
              </a:lnSpc>
            </a:pPr>
            <a:r>
              <a:rPr lang="vi-VN" sz="2000" i="1" smtClean="0">
                <a:solidFill>
                  <a:schemeClr val="accent6"/>
                </a:solidFill>
                <a:latin typeface="UTM Avo" panose="02040603050506020204" pitchFamily="18" charset="0"/>
                <a:cs typeface="Times New Roman" panose="02020603050405020304" pitchFamily="18" charset="0"/>
              </a:rPr>
              <a:t>Bước 4</a:t>
            </a:r>
            <a:r>
              <a:rPr lang="vi-VN" sz="2000" smtClean="0">
                <a:latin typeface="UTM Avo" panose="02040603050506020204" pitchFamily="18" charset="0"/>
                <a:cs typeface="Times New Roman" panose="02020603050405020304" pitchFamily="18" charset="0"/>
              </a:rPr>
              <a:t>: Nháy vào nút lệnh         để về màn hình chính.</a:t>
            </a:r>
            <a:endParaRPr lang="vi-VN" sz="2000" dirty="0">
              <a:latin typeface="UTM Avo" panose="02040603050506020204" pitchFamily="18" charset="0"/>
              <a:cs typeface="Times New Roman" panose="02020603050405020304" pitchFamily="18" charset="0"/>
            </a:endParaRPr>
          </a:p>
        </p:txBody>
      </p:sp>
      <p:pic>
        <p:nvPicPr>
          <p:cNvPr id="2" name="Picture 1"/>
          <p:cNvPicPr>
            <a:picLocks noChangeAspect="1"/>
          </p:cNvPicPr>
          <p:nvPr/>
        </p:nvPicPr>
        <p:blipFill>
          <a:blip r:embed="rId1"/>
          <a:stretch>
            <a:fillRect/>
          </a:stretch>
        </p:blipFill>
        <p:spPr>
          <a:xfrm>
            <a:off x="4000068" y="4722471"/>
            <a:ext cx="440225" cy="475442"/>
          </a:xfrm>
          <a:prstGeom prst="rect">
            <a:avLst/>
          </a:prstGeom>
        </p:spPr>
      </p:pic>
      <p:pic>
        <p:nvPicPr>
          <p:cNvPr id="3" name="Picture 2"/>
          <p:cNvPicPr>
            <a:picLocks noChangeAspect="1"/>
          </p:cNvPicPr>
          <p:nvPr/>
        </p:nvPicPr>
        <p:blipFill>
          <a:blip r:embed="rId2"/>
          <a:stretch>
            <a:fillRect/>
          </a:stretch>
        </p:blipFill>
        <p:spPr>
          <a:xfrm>
            <a:off x="9404704" y="1525286"/>
            <a:ext cx="526374" cy="537817"/>
          </a:xfrm>
          <a:prstGeom prst="rect">
            <a:avLst/>
          </a:prstGeom>
        </p:spPr>
      </p:pic>
      <p:pic>
        <p:nvPicPr>
          <p:cNvPr id="5" name="Picture 4"/>
          <p:cNvPicPr>
            <a:picLocks noChangeAspect="1"/>
          </p:cNvPicPr>
          <p:nvPr/>
        </p:nvPicPr>
        <p:blipFill>
          <a:blip r:embed="rId3"/>
          <a:stretch>
            <a:fillRect/>
          </a:stretch>
        </p:blipFill>
        <p:spPr>
          <a:xfrm>
            <a:off x="8888703" y="4311043"/>
            <a:ext cx="1637187" cy="1588317"/>
          </a:xfrm>
          <a:prstGeom prst="rect">
            <a:avLst/>
          </a:prstGeom>
        </p:spPr>
      </p:pic>
      <p:grpSp>
        <p:nvGrpSpPr>
          <p:cNvPr id="9" name="Group 8"/>
          <p:cNvGrpSpPr/>
          <p:nvPr/>
        </p:nvGrpSpPr>
        <p:grpSpPr>
          <a:xfrm>
            <a:off x="708098" y="292955"/>
            <a:ext cx="7313158" cy="698364"/>
            <a:chOff x="708098" y="292955"/>
            <a:chExt cx="7313158" cy="698364"/>
          </a:xfrm>
        </p:grpSpPr>
        <p:sp>
          <p:nvSpPr>
            <p:cNvPr id="12" name="Rectangle 11"/>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anose="02000505000000020004" pitchFamily="2" charset="0"/>
                  <a:cs typeface="Times New Roman" panose="02020603050405020304" pitchFamily="18" charset="0"/>
                </a:rPr>
                <a:t>NHIỆM VỤ </a:t>
              </a:r>
              <a:endParaRPr lang="vi-VN" sz="2700" b="1" dirty="0">
                <a:solidFill>
                  <a:schemeClr val="accent6"/>
                </a:solidFill>
                <a:latin typeface="Sitka Subheading" panose="02000505000000020004" pitchFamily="2" charset="0"/>
                <a:cs typeface="Times New Roman" panose="02020603050405020304" pitchFamily="18" charset="0"/>
              </a:endParaRPr>
            </a:p>
          </p:txBody>
        </p:sp>
        <p:sp>
          <p:nvSpPr>
            <p:cNvPr id="6" name="Rectangle 5"/>
            <p:cNvSpPr/>
            <p:nvPr/>
          </p:nvSpPr>
          <p:spPr>
            <a:xfrm>
              <a:off x="3091070" y="437321"/>
              <a:ext cx="4930186" cy="553998"/>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Luyện gõ chữ hoa với bài học Capitals. </a:t>
              </a:r>
              <a:endParaRPr lang="vi-VN" sz="2000" dirty="0">
                <a:latin typeface="UTM Avo" panose="02040603050506020204" pitchFamily="18" charset="0"/>
                <a:cs typeface="Times New Roman" panose="02020603050405020304" pitchFamily="18" charset="0"/>
              </a:endParaRPr>
            </a:p>
          </p:txBody>
        </p:sp>
        <p:sp>
          <p:nvSpPr>
            <p:cNvPr id="8" name="Rounded Rectangle 7"/>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smtClean="0">
                  <a:solidFill>
                    <a:schemeClr val="bg1"/>
                  </a:solidFill>
                  <a:latin typeface="Sitka Subheading" panose="02000505000000020004" pitchFamily="2" charset="0"/>
                  <a:cs typeface="Times New Roman" panose="02020603050405020304" pitchFamily="18" charset="0"/>
                </a:rPr>
                <a:t>1</a:t>
              </a:r>
              <a:endParaRPr lang="vi-VN" sz="2800" b="1" dirty="0">
                <a:solidFill>
                  <a:schemeClr val="bg1"/>
                </a:solidFill>
                <a:latin typeface="Sitka Subheading" panose="02000505000000020004" pitchFamily="2"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07308" y="250873"/>
            <a:ext cx="7313158" cy="685420"/>
            <a:chOff x="708098" y="292955"/>
            <a:chExt cx="7313158" cy="685420"/>
          </a:xfrm>
        </p:grpSpPr>
        <p:sp>
          <p:nvSpPr>
            <p:cNvPr id="11" name="Rectangle 10"/>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anose="02000505000000020004" pitchFamily="2" charset="0"/>
                  <a:cs typeface="Times New Roman" panose="02020603050405020304" pitchFamily="18" charset="0"/>
                </a:rPr>
                <a:t>NHIỆM VỤ </a:t>
              </a:r>
              <a:endParaRPr lang="vi-VN" sz="2700" b="1" dirty="0">
                <a:solidFill>
                  <a:schemeClr val="accent6"/>
                </a:solidFill>
                <a:latin typeface="Sitka Subheading" panose="02000505000000020004" pitchFamily="2" charset="0"/>
                <a:cs typeface="Times New Roman" panose="02020603050405020304" pitchFamily="18" charset="0"/>
              </a:endParaRPr>
            </a:p>
          </p:txBody>
        </p:sp>
        <p:sp>
          <p:nvSpPr>
            <p:cNvPr id="13" name="Rectangle 12"/>
            <p:cNvSpPr/>
            <p:nvPr/>
          </p:nvSpPr>
          <p:spPr>
            <a:xfrm>
              <a:off x="3091070" y="437321"/>
              <a:ext cx="4930186" cy="499176"/>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Luyện gõ từ với bài học </a:t>
              </a:r>
              <a:r>
                <a:rPr lang="vi-VN" sz="2000" b="1" dirty="0">
                  <a:solidFill>
                    <a:schemeClr val="accent6"/>
                  </a:solidFill>
                  <a:latin typeface="UTM Avo" panose="02040603050506020204" pitchFamily="18" charset="0"/>
                  <a:cs typeface="Times New Roman" panose="02020603050405020304" pitchFamily="18" charset="0"/>
                </a:rPr>
                <a:t>Words</a:t>
              </a:r>
              <a:r>
                <a:rPr lang="vi-VN" sz="2000" b="1"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16" name="Rounded Rectangle 15"/>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Rectangle 16"/>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anose="02000505000000020004" pitchFamily="2" charset="0"/>
                  <a:cs typeface="Times New Roman" panose="02020603050405020304" pitchFamily="18" charset="0"/>
                </a:rPr>
                <a:t>2</a:t>
              </a:r>
              <a:endParaRPr lang="vi-VN" sz="2800" b="1" dirty="0">
                <a:solidFill>
                  <a:schemeClr val="bg1"/>
                </a:solidFill>
                <a:latin typeface="Sitka Subheading" panose="02000505000000020004" pitchFamily="2" charset="0"/>
                <a:cs typeface="Times New Roman" panose="02020603050405020304" pitchFamily="18" charset="0"/>
              </a:endParaRPr>
            </a:p>
          </p:txBody>
        </p:sp>
      </p:grpSp>
      <p:sp>
        <p:nvSpPr>
          <p:cNvPr id="18" name="Rectangle 17"/>
          <p:cNvSpPr/>
          <p:nvPr/>
        </p:nvSpPr>
        <p:spPr>
          <a:xfrm>
            <a:off x="807308" y="760663"/>
            <a:ext cx="9537500" cy="5632311"/>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endParaRPr lang="vi-VN" sz="2000" b="1" dirty="0" smtClean="0">
              <a:solidFill>
                <a:schemeClr val="accent6"/>
              </a:solidFill>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1</a:t>
            </a:r>
            <a:r>
              <a:rPr lang="vi-VN" sz="2000" dirty="0">
                <a:latin typeface="UTM Avo" panose="02040603050506020204" pitchFamily="18" charset="0"/>
                <a:cs typeface="Times New Roman" panose="02020603050405020304" pitchFamily="18" charset="0"/>
              </a:rPr>
              <a:t>: Chọn nút lệnh </a:t>
            </a:r>
            <a:r>
              <a:rPr lang="vi-VN" sz="2000" dirty="0">
                <a:solidFill>
                  <a:schemeClr val="accent6"/>
                </a:solidFill>
                <a:latin typeface="UTM Avo" panose="02040603050506020204" pitchFamily="18" charset="0"/>
                <a:cs typeface="Times New Roman" panose="02020603050405020304" pitchFamily="18" charset="0"/>
              </a:rPr>
              <a:t>Kids Typing </a:t>
            </a:r>
            <a:r>
              <a:rPr lang="vi-VN" sz="2000" dirty="0">
                <a:latin typeface="UTM Avo" panose="02040603050506020204" pitchFamily="18" charset="0"/>
                <a:cs typeface="Times New Roman" panose="02020603050405020304" pitchFamily="18" charset="0"/>
              </a:rPr>
              <a:t>trên màn hình chính</a:t>
            </a:r>
            <a:r>
              <a:rPr lang="vi-VN" sz="2000" dirty="0" smtClean="0">
                <a:latin typeface="UTM Avo" panose="02040603050506020204" pitchFamily="18" charset="0"/>
                <a:cs typeface="Times New Roman" panose="02020603050405020304" pitchFamily="18" charset="0"/>
              </a:rPr>
              <a:t>.</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2</a:t>
            </a:r>
            <a:r>
              <a:rPr lang="vi-VN" sz="2000" dirty="0" smtClean="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Trong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mục</a:t>
            </a:r>
            <a:r>
              <a:rPr lang="en-US" sz="2000" dirty="0">
                <a:latin typeface="UTM Avo" panose="02040603050506020204" pitchFamily="18" charset="0"/>
                <a:cs typeface="Times New Roman" panose="02020603050405020304" pitchFamily="18" charset="0"/>
              </a:rPr>
              <a:t> </a:t>
            </a:r>
            <a:r>
              <a:rPr lang="en-US" sz="2000" dirty="0">
                <a:solidFill>
                  <a:schemeClr val="accent6"/>
                </a:solidFill>
                <a:latin typeface="UTM Avo" panose="02040603050506020204" pitchFamily="18" charset="0"/>
                <a:cs typeface="Times New Roman" panose="02020603050405020304" pitchFamily="18" charset="0"/>
              </a:rPr>
              <a:t>Course</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chọn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bài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học</a:t>
            </a:r>
            <a:r>
              <a:rPr lang="en-US" sz="2000" dirty="0">
                <a:latin typeface="UTM Avo" panose="02040603050506020204" pitchFamily="18" charset="0"/>
                <a:cs typeface="Times New Roman" panose="02020603050405020304" pitchFamily="18" charset="0"/>
              </a:rPr>
              <a:t> </a:t>
            </a:r>
            <a:r>
              <a:rPr lang="en-US" sz="2000" dirty="0">
                <a:solidFill>
                  <a:schemeClr val="accent6"/>
                </a:solidFill>
                <a:latin typeface="UTM Avo" panose="02040603050506020204" pitchFamily="18" charset="0"/>
                <a:cs typeface="Times New Roman" panose="02020603050405020304" pitchFamily="18" charset="0"/>
              </a:rPr>
              <a:t>Words</a:t>
            </a:r>
            <a:r>
              <a:rPr lang="en-US" sz="2000" dirty="0" smtClean="0">
                <a:latin typeface="UTM Avo" panose="02040603050506020204" pitchFamily="18" charset="0"/>
                <a:cs typeface="Times New Roman" panose="02020603050405020304" pitchFamily="18" charset="0"/>
              </a:rPr>
              <a:t>.</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endParaRPr lang="vi-VN" sz="2000" dirty="0">
              <a:latin typeface="UTM Avo" panose="02040603050506020204" pitchFamily="18" charset="0"/>
              <a:cs typeface="Times New Roman" panose="02020603050405020304" pitchFamily="18" charset="0"/>
            </a:endParaRPr>
          </a:p>
          <a:p>
            <a:pPr algn="just" defTabSz="342900">
              <a:lnSpc>
                <a:spcPct val="150000"/>
              </a:lnSpc>
            </a:pP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endParaRPr lang="vi-VN" sz="2000" dirty="0">
              <a:latin typeface="UTM Avo" panose="02040603050506020204" pitchFamily="18" charset="0"/>
              <a:cs typeface="Times New Roman" panose="02020603050405020304" pitchFamily="18" charset="0"/>
            </a:endParaRPr>
          </a:p>
          <a:p>
            <a:pPr algn="just" defTabSz="342900">
              <a:lnSpc>
                <a:spcPct val="150000"/>
              </a:lnSpc>
            </a:pPr>
            <a:endParaRPr lang="vi-VN" sz="2000" dirty="0">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3</a:t>
            </a:r>
            <a:r>
              <a:rPr lang="vi-VN" sz="2000" dirty="0">
                <a:latin typeface="UTM Avo" panose="02040603050506020204" pitchFamily="18" charset="0"/>
                <a:cs typeface="Times New Roman" panose="02020603050405020304" pitchFamily="18" charset="0"/>
              </a:rPr>
              <a:t>: Luyện gõ các từ trong bài học Words. Nếu em gõ sai nhiều sẽ có thông báo như sau</a:t>
            </a:r>
            <a:r>
              <a:rPr lang="vi-VN" sz="2000" dirty="0" smtClean="0">
                <a:latin typeface="UTM Avo" panose="02040603050506020204" pitchFamily="18" charset="0"/>
                <a:cs typeface="Times New Roman" panose="02020603050405020304" pitchFamily="18" charset="0"/>
              </a:rPr>
              <a:t>:</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latin typeface="UTM Avo" panose="02040603050506020204" pitchFamily="18" charset="0"/>
                <a:cs typeface="Times New Roman" panose="02020603050405020304" pitchFamily="18" charset="0"/>
              </a:rPr>
              <a:t>Khi </a:t>
            </a:r>
            <a:r>
              <a:rPr lang="vi-VN" sz="2000" dirty="0">
                <a:latin typeface="UTM Avo" panose="02040603050506020204" pitchFamily="18" charset="0"/>
                <a:cs typeface="Times New Roman" panose="02020603050405020304" pitchFamily="18" charset="0"/>
              </a:rPr>
              <a:t>đó em hãy nháy vào nút lệnh OK hoặc nhấn phím Enter để gõ tiếp</a:t>
            </a:r>
            <a:r>
              <a:rPr lang="vi-VN" sz="2000" dirty="0" smtClean="0">
                <a:latin typeface="UTM Avo" panose="02040603050506020204" pitchFamily="18" charset="0"/>
                <a:cs typeface="Times New Roman" panose="02020603050405020304" pitchFamily="18" charset="0"/>
              </a:rPr>
              <a:t>.</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4</a:t>
            </a:r>
            <a:r>
              <a:rPr lang="vi-VN" sz="2000" dirty="0">
                <a:latin typeface="UTM Avo" panose="02040603050506020204" pitchFamily="18" charset="0"/>
                <a:cs typeface="Times New Roman" panose="02020603050405020304" pitchFamily="18" charset="0"/>
              </a:rPr>
              <a:t>: Nháy vào nút lệnh </a:t>
            </a: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để về màn hình chính. </a:t>
            </a:r>
            <a:endParaRPr lang="vi-VN" sz="2000" dirty="0" smtClean="0">
              <a:latin typeface="UTM Avo" panose="02040603050506020204" pitchFamily="18" charset="0"/>
              <a:cs typeface="Times New Roman" panose="02020603050405020304" pitchFamily="18" charset="0"/>
            </a:endParaRPr>
          </a:p>
        </p:txBody>
      </p:sp>
      <p:pic>
        <p:nvPicPr>
          <p:cNvPr id="2" name="Picture 1"/>
          <p:cNvPicPr>
            <a:picLocks noChangeAspect="1"/>
          </p:cNvPicPr>
          <p:nvPr/>
        </p:nvPicPr>
        <p:blipFill>
          <a:blip r:embed="rId1"/>
          <a:stretch>
            <a:fillRect/>
          </a:stretch>
        </p:blipFill>
        <p:spPr>
          <a:xfrm>
            <a:off x="6247136" y="1753112"/>
            <a:ext cx="3746660" cy="2724843"/>
          </a:xfrm>
          <a:prstGeom prst="rect">
            <a:avLst/>
          </a:prstGeom>
        </p:spPr>
      </p:pic>
      <p:pic>
        <p:nvPicPr>
          <p:cNvPr id="3" name="Picture 2"/>
          <p:cNvPicPr>
            <a:picLocks noChangeAspect="1"/>
          </p:cNvPicPr>
          <p:nvPr/>
        </p:nvPicPr>
        <p:blipFill rotWithShape="1">
          <a:blip r:embed="rId2"/>
          <a:srcRect b="5675"/>
          <a:stretch>
            <a:fillRect/>
          </a:stretch>
        </p:blipFill>
        <p:spPr>
          <a:xfrm>
            <a:off x="8577861" y="4864964"/>
            <a:ext cx="2653356" cy="1819021"/>
          </a:xfrm>
          <a:prstGeom prst="rect">
            <a:avLst/>
          </a:prstGeom>
        </p:spPr>
      </p:pic>
      <p:pic>
        <p:nvPicPr>
          <p:cNvPr id="5" name="Picture 4"/>
          <p:cNvPicPr>
            <a:picLocks noChangeAspect="1"/>
          </p:cNvPicPr>
          <p:nvPr/>
        </p:nvPicPr>
        <p:blipFill>
          <a:blip r:embed="rId3"/>
          <a:stretch>
            <a:fillRect/>
          </a:stretch>
        </p:blipFill>
        <p:spPr>
          <a:xfrm>
            <a:off x="3800268" y="5881531"/>
            <a:ext cx="473558" cy="51144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814219" y="1465156"/>
            <a:ext cx="9537500" cy="2862322"/>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dẫn:</a:t>
            </a:r>
            <a:endParaRPr lang="vi-VN" sz="2000" b="1" dirty="0" smtClean="0">
              <a:solidFill>
                <a:schemeClr val="accent6"/>
              </a:solidFill>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1</a:t>
            </a:r>
            <a:r>
              <a:rPr lang="vi-VN" sz="2000" dirty="0" smtClean="0">
                <a:latin typeface="UTM Avo" panose="02040603050506020204" pitchFamily="18" charset="0"/>
                <a:cs typeface="Times New Roman" panose="02020603050405020304" pitchFamily="18" charset="0"/>
              </a:rPr>
              <a:t>: Chọn nút lệnh </a:t>
            </a:r>
            <a:r>
              <a:rPr lang="vi-VN" sz="2000" dirty="0" smtClean="0">
                <a:solidFill>
                  <a:schemeClr val="accent6"/>
                </a:solidFill>
                <a:latin typeface="UTM Avo" panose="02040603050506020204" pitchFamily="18" charset="0"/>
                <a:cs typeface="Times New Roman" panose="02020603050405020304" pitchFamily="18" charset="0"/>
              </a:rPr>
              <a:t>Kids Typing         </a:t>
            </a:r>
            <a:r>
              <a:rPr lang="vi-VN" sz="2000" dirty="0" smtClean="0">
                <a:latin typeface="UTM Avo" panose="02040603050506020204" pitchFamily="18" charset="0"/>
                <a:cs typeface="Times New Roman" panose="02020603050405020304" pitchFamily="18" charset="0"/>
              </a:rPr>
              <a:t>trên màn hình chính.</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2</a:t>
            </a:r>
            <a:r>
              <a:rPr lang="vi-VN" sz="2000" dirty="0" smtClean="0">
                <a:latin typeface="UTM Avo" panose="02040603050506020204" pitchFamily="18" charset="0"/>
                <a:cs typeface="Times New Roman" panose="02020603050405020304" pitchFamily="18" charset="0"/>
              </a:rPr>
              <a:t>: Trong mục </a:t>
            </a:r>
            <a:r>
              <a:rPr lang="vi-VN" sz="2000" dirty="0" smtClean="0">
                <a:solidFill>
                  <a:schemeClr val="accent6"/>
                </a:solidFill>
                <a:latin typeface="UTM Avo" panose="02040603050506020204" pitchFamily="18" charset="0"/>
                <a:cs typeface="Times New Roman" panose="02020603050405020304" pitchFamily="18" charset="0"/>
              </a:rPr>
              <a:t>Course</a:t>
            </a:r>
            <a:r>
              <a:rPr lang="vi-VN" sz="2000" dirty="0" smtClean="0">
                <a:latin typeface="UTM Avo" panose="02040603050506020204" pitchFamily="18" charset="0"/>
                <a:cs typeface="Times New Roman" panose="02020603050405020304" pitchFamily="18" charset="0"/>
              </a:rPr>
              <a:t>, chọn bài học </a:t>
            </a:r>
            <a:r>
              <a:rPr lang="vi-VN" sz="2000" dirty="0" smtClean="0">
                <a:solidFill>
                  <a:schemeClr val="accent6"/>
                </a:solidFill>
                <a:latin typeface="UTM Avo" panose="02040603050506020204" pitchFamily="18" charset="0"/>
                <a:cs typeface="Times New Roman" panose="02020603050405020304" pitchFamily="18" charset="0"/>
              </a:rPr>
              <a:t>NumericKeys-Qwerty.</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i="1" dirty="0" smtClean="0">
                <a:solidFill>
                  <a:schemeClr val="accent6"/>
                </a:solidFill>
                <a:latin typeface="UTM Avo" panose="02040603050506020204" pitchFamily="18" charset="0"/>
                <a:cs typeface="Times New Roman" panose="02020603050405020304" pitchFamily="18" charset="0"/>
              </a:rPr>
              <a:t>Bước 3</a:t>
            </a:r>
            <a:r>
              <a:rPr lang="vi-VN" sz="2000" dirty="0">
                <a:latin typeface="UTM Avo" panose="02040603050506020204" pitchFamily="18" charset="0"/>
                <a:cs typeface="Times New Roman" panose="02020603050405020304" pitchFamily="18" charset="0"/>
              </a:rPr>
              <a:t>: Chọn các bài luyện tập nhỏ từ số 31 để luyện gõ các kí tự trên của hàng phím số. Khi đó, em có thể quan sát màn hình và thực hiện theo chỉ dẫn của phần mềm để gõ phím nhanh, chính xác</a:t>
            </a:r>
            <a:r>
              <a:rPr lang="vi-VN" sz="2000" dirty="0" smtClean="0">
                <a:latin typeface="UTM Avo" panose="02040603050506020204" pitchFamily="18" charset="0"/>
                <a:cs typeface="Times New Roman" panose="02020603050405020304" pitchFamily="18" charset="0"/>
              </a:rPr>
              <a:t>.</a:t>
            </a:r>
            <a:endParaRPr lang="vi-VN" sz="2000" dirty="0" smtClean="0">
              <a:latin typeface="UTM Avo" panose="02040603050506020204" pitchFamily="18" charset="0"/>
              <a:cs typeface="Times New Roman" panose="02020603050405020304" pitchFamily="18" charset="0"/>
            </a:endParaRPr>
          </a:p>
        </p:txBody>
      </p:sp>
      <p:pic>
        <p:nvPicPr>
          <p:cNvPr id="3" name="Picture 2"/>
          <p:cNvPicPr>
            <a:picLocks noChangeAspect="1"/>
          </p:cNvPicPr>
          <p:nvPr/>
        </p:nvPicPr>
        <p:blipFill>
          <a:blip r:embed="rId1"/>
          <a:stretch>
            <a:fillRect/>
          </a:stretch>
        </p:blipFill>
        <p:spPr>
          <a:xfrm>
            <a:off x="4767389" y="1959170"/>
            <a:ext cx="526374" cy="537817"/>
          </a:xfrm>
          <a:prstGeom prst="rect">
            <a:avLst/>
          </a:prstGeom>
        </p:spPr>
      </p:pic>
      <p:grpSp>
        <p:nvGrpSpPr>
          <p:cNvPr id="9" name="Group 8"/>
          <p:cNvGrpSpPr/>
          <p:nvPr/>
        </p:nvGrpSpPr>
        <p:grpSpPr>
          <a:xfrm>
            <a:off x="708098" y="236530"/>
            <a:ext cx="10199388" cy="1216454"/>
            <a:chOff x="708098" y="236530"/>
            <a:chExt cx="10199388" cy="1216454"/>
          </a:xfrm>
        </p:grpSpPr>
        <p:sp>
          <p:nvSpPr>
            <p:cNvPr id="12" name="Rectangle 11"/>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anose="02000505000000020004" pitchFamily="2" charset="0"/>
                  <a:cs typeface="Times New Roman" panose="02020603050405020304" pitchFamily="18" charset="0"/>
                </a:rPr>
                <a:t>NHIỆM VỤ </a:t>
              </a:r>
              <a:endParaRPr lang="vi-VN" sz="2700" b="1" dirty="0">
                <a:solidFill>
                  <a:schemeClr val="accent6"/>
                </a:solidFill>
                <a:latin typeface="Sitka Subheading" panose="02000505000000020004" pitchFamily="2" charset="0"/>
                <a:cs typeface="Times New Roman" panose="02020603050405020304" pitchFamily="18" charset="0"/>
              </a:endParaRPr>
            </a:p>
          </p:txBody>
        </p:sp>
        <p:sp>
          <p:nvSpPr>
            <p:cNvPr id="6" name="Rectangle 5"/>
            <p:cNvSpPr/>
            <p:nvPr/>
          </p:nvSpPr>
          <p:spPr>
            <a:xfrm>
              <a:off x="3091070" y="437321"/>
              <a:ext cx="7816416" cy="1015663"/>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Luyện gõ 10 ngón các kí tự trên của hàng phím số trong mục Typing Practice. Đóng bài luyện tập và thoát khỏi phần mềm.</a:t>
              </a:r>
              <a:endParaRPr lang="vi-VN" sz="2000" dirty="0">
                <a:latin typeface="UTM Avo" panose="02040603050506020204" pitchFamily="18" charset="0"/>
                <a:cs typeface="Times New Roman" panose="02020603050405020304" pitchFamily="18" charset="0"/>
              </a:endParaRPr>
            </a:p>
          </p:txBody>
        </p:sp>
        <p:sp>
          <p:nvSpPr>
            <p:cNvPr id="8" name="Rounded Rectangle 7"/>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p:cNvSpPr/>
            <p:nvPr/>
          </p:nvSpPr>
          <p:spPr>
            <a:xfrm>
              <a:off x="2633869" y="236530"/>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anose="02000505000000020004" pitchFamily="2" charset="0"/>
                  <a:cs typeface="Times New Roman" panose="02020603050405020304" pitchFamily="18" charset="0"/>
                </a:rPr>
                <a:t>3</a:t>
              </a:r>
              <a:endParaRPr lang="vi-VN" sz="2800" b="1" dirty="0">
                <a:solidFill>
                  <a:schemeClr val="bg1"/>
                </a:solidFill>
                <a:latin typeface="Sitka Subheading" panose="02000505000000020004" pitchFamily="2" charset="0"/>
                <a:cs typeface="Times New Roman" panose="02020603050405020304" pitchFamily="18" charset="0"/>
              </a:endParaRPr>
            </a:p>
          </p:txBody>
        </p:sp>
      </p:grpSp>
      <p:pic>
        <p:nvPicPr>
          <p:cNvPr id="4" name="Picture 3"/>
          <p:cNvPicPr>
            <a:picLocks noChangeAspect="1"/>
          </p:cNvPicPr>
          <p:nvPr/>
        </p:nvPicPr>
        <p:blipFill rotWithShape="1">
          <a:blip r:embed="rId2"/>
          <a:srcRect l="3441" t="3757"/>
          <a:stretch>
            <a:fillRect/>
          </a:stretch>
        </p:blipFill>
        <p:spPr>
          <a:xfrm>
            <a:off x="8186057" y="1338942"/>
            <a:ext cx="1757562" cy="1625671"/>
          </a:xfrm>
          <a:prstGeom prst="rect">
            <a:avLst/>
          </a:prstGeom>
        </p:spPr>
      </p:pic>
      <p:pic>
        <p:nvPicPr>
          <p:cNvPr id="10" name="Picture 9"/>
          <p:cNvPicPr>
            <a:picLocks noChangeAspect="1"/>
          </p:cNvPicPr>
          <p:nvPr/>
        </p:nvPicPr>
        <p:blipFill>
          <a:blip r:embed="rId3"/>
          <a:stretch>
            <a:fillRect/>
          </a:stretch>
        </p:blipFill>
        <p:spPr>
          <a:xfrm>
            <a:off x="6270171" y="3779149"/>
            <a:ext cx="4518015" cy="2781112"/>
          </a:xfrm>
          <a:prstGeom prst="rect">
            <a:avLst/>
          </a:prstGeom>
        </p:spPr>
      </p:pic>
      <p:sp>
        <p:nvSpPr>
          <p:cNvPr id="11" name="Rectangle 10"/>
          <p:cNvSpPr/>
          <p:nvPr/>
        </p:nvSpPr>
        <p:spPr>
          <a:xfrm>
            <a:off x="814219" y="4219766"/>
            <a:ext cx="5368867" cy="1338828"/>
          </a:xfrm>
          <a:prstGeom prst="rect">
            <a:avLst/>
          </a:prstGeom>
        </p:spPr>
        <p:txBody>
          <a:bodyPr wrap="square">
            <a:spAutoFit/>
          </a:bodyPr>
          <a:lstStyle/>
          <a:p>
            <a:pPr algn="just" defTabSz="342900">
              <a:lnSpc>
                <a:spcPct val="150000"/>
              </a:lnSpc>
            </a:pPr>
            <a:r>
              <a:rPr lang="vi-VN" dirty="0">
                <a:solidFill>
                  <a:schemeClr val="accent6"/>
                </a:solidFill>
                <a:latin typeface="UTM Avo" panose="02040603050506020204" pitchFamily="18" charset="0"/>
                <a:cs typeface="Times New Roman" panose="02020603050405020304" pitchFamily="18" charset="0"/>
              </a:rPr>
              <a:t>Bước 4: </a:t>
            </a:r>
            <a:r>
              <a:rPr lang="vi-VN" dirty="0">
                <a:latin typeface="UTM Avo" panose="02040603050506020204" pitchFamily="18" charset="0"/>
                <a:cs typeface="Times New Roman" panose="02020603050405020304" pitchFamily="18" charset="0"/>
              </a:rPr>
              <a:t>Nháy chuột vào nút </a:t>
            </a:r>
            <a:r>
              <a:rPr lang="vi-VN" dirty="0" smtClean="0">
                <a:latin typeface="UTM Avo" panose="02040603050506020204" pitchFamily="18" charset="0"/>
                <a:cs typeface="Times New Roman" panose="02020603050405020304" pitchFamily="18" charset="0"/>
              </a:rPr>
              <a:t>lệnh        để </a:t>
            </a:r>
            <a:r>
              <a:rPr lang="vi-VN" dirty="0">
                <a:latin typeface="UTM Avo" panose="02040603050506020204" pitchFamily="18" charset="0"/>
                <a:cs typeface="Times New Roman" panose="02020603050405020304" pitchFamily="18" charset="0"/>
              </a:rPr>
              <a:t>về màn hình chính. Nháy chuột tiếp vào nút lệnh </a:t>
            </a:r>
            <a:r>
              <a:rPr lang="vi-VN" dirty="0" smtClean="0">
                <a:latin typeface="UTM Avo" panose="02040603050506020204" pitchFamily="18" charset="0"/>
                <a:cs typeface="Times New Roman" panose="02020603050405020304" pitchFamily="18" charset="0"/>
              </a:rPr>
              <a:t>      </a:t>
            </a:r>
            <a:r>
              <a:rPr lang="vi-VN" dirty="0">
                <a:latin typeface="UTM Avo" panose="02040603050506020204" pitchFamily="18" charset="0"/>
                <a:cs typeface="Times New Roman" panose="02020603050405020304" pitchFamily="18" charset="0"/>
              </a:rPr>
              <a:t>để thoát khỏi phần mềm.</a:t>
            </a:r>
            <a:endParaRPr lang="vi-VN" dirty="0">
              <a:latin typeface="UTM Avo" panose="02040603050506020204" pitchFamily="18" charset="0"/>
              <a:cs typeface="Times New Roman" panose="02020603050405020304" pitchFamily="18" charset="0"/>
            </a:endParaRPr>
          </a:p>
        </p:txBody>
      </p:sp>
      <p:pic>
        <p:nvPicPr>
          <p:cNvPr id="14" name="Picture 13"/>
          <p:cNvPicPr>
            <a:picLocks noChangeAspect="1"/>
          </p:cNvPicPr>
          <p:nvPr/>
        </p:nvPicPr>
        <p:blipFill>
          <a:blip r:embed="rId4"/>
          <a:stretch>
            <a:fillRect/>
          </a:stretch>
        </p:blipFill>
        <p:spPr>
          <a:xfrm>
            <a:off x="4428912" y="4171186"/>
            <a:ext cx="510591" cy="589144"/>
          </a:xfrm>
          <a:prstGeom prst="rect">
            <a:avLst/>
          </a:prstGeom>
        </p:spPr>
      </p:pic>
      <p:pic>
        <p:nvPicPr>
          <p:cNvPr id="15" name="Picture 14"/>
          <p:cNvPicPr>
            <a:picLocks noChangeAspect="1"/>
          </p:cNvPicPr>
          <p:nvPr/>
        </p:nvPicPr>
        <p:blipFill>
          <a:blip r:embed="rId5"/>
          <a:stretch>
            <a:fillRect/>
          </a:stretch>
        </p:blipFill>
        <p:spPr>
          <a:xfrm>
            <a:off x="5239333" y="4636002"/>
            <a:ext cx="530094" cy="6155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26388" y="467376"/>
            <a:ext cx="3306408" cy="736332"/>
            <a:chOff x="726388" y="467376"/>
            <a:chExt cx="3306408" cy="736332"/>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726388" y="467376"/>
              <a:ext cx="925807" cy="733929"/>
            </a:xfrm>
            <a:prstGeom prst="rect">
              <a:avLst/>
            </a:prstGeom>
          </p:spPr>
        </p:pic>
        <p:sp>
          <p:nvSpPr>
            <p:cNvPr id="3" name="Rectangle 2"/>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27" name="Rectangle 26"/>
          <p:cNvSpPr/>
          <p:nvPr/>
        </p:nvSpPr>
        <p:spPr>
          <a:xfrm>
            <a:off x="895759" y="1200104"/>
            <a:ext cx="9680528" cy="2400657"/>
          </a:xfrm>
          <a:prstGeom prst="rect">
            <a:avLst/>
          </a:prstGeom>
        </p:spPr>
        <p:txBody>
          <a:bodyPr wrap="square">
            <a:spAutoFit/>
          </a:bodyPr>
          <a:lstStyle/>
          <a:p>
            <a:pPr marL="457200" indent="-457200" algn="just" defTabSz="342900">
              <a:lnSpc>
                <a:spcPct val="150000"/>
              </a:lnSpc>
              <a:buAutoNum type="arabicPeriod"/>
            </a:pPr>
            <a:r>
              <a:rPr lang="vi-VN" sz="2000" dirty="0" smtClean="0">
                <a:latin typeface="UTM Avo" panose="02040603050506020204" pitchFamily="18" charset="0"/>
                <a:cs typeface="Times New Roman" panose="02020603050405020304" pitchFamily="18" charset="0"/>
              </a:rPr>
              <a:t>1</a:t>
            </a:r>
            <a:r>
              <a:rPr lang="vi-VN" sz="2000" dirty="0">
                <a:latin typeface="UTM Avo" panose="02040603050506020204" pitchFamily="18" charset="0"/>
                <a:cs typeface="Times New Roman" panose="02020603050405020304" pitchFamily="18" charset="0"/>
              </a:rPr>
              <a:t>. Muốn gõ chữ hoa, em sử dụng phím nào sau đây</a:t>
            </a:r>
            <a:r>
              <a:rPr lang="vi-VN" sz="2000" dirty="0" smtClean="0">
                <a:latin typeface="UTM Avo" panose="02040603050506020204" pitchFamily="18" charset="0"/>
                <a:cs typeface="Times New Roman" panose="02020603050405020304" pitchFamily="18" charset="0"/>
              </a:rPr>
              <a:t>?</a:t>
            </a:r>
            <a:endParaRPr lang="vi-VN" sz="2000" dirty="0" smtClean="0">
              <a:latin typeface="UTM Avo" panose="02040603050506020204" pitchFamily="18" charset="0"/>
              <a:cs typeface="Times New Roman" panose="02020603050405020304" pitchFamily="18" charset="0"/>
            </a:endParaRPr>
          </a:p>
          <a:p>
            <a:pPr marL="457200" indent="-457200" algn="just" defTabSz="342900">
              <a:lnSpc>
                <a:spcPct val="150000"/>
              </a:lnSpc>
              <a:buAutoNum type="alphaUcPeriod"/>
            </a:pPr>
            <a:r>
              <a:rPr lang="vi-VN" sz="2000" dirty="0" smtClean="0">
                <a:latin typeface="UTM Avo" panose="02040603050506020204" pitchFamily="18" charset="0"/>
                <a:cs typeface="Times New Roman" panose="02020603050405020304" pitchFamily="18" charset="0"/>
              </a:rPr>
              <a:t>Tab                    B</a:t>
            </a:r>
            <a:r>
              <a:rPr lang="vi-VN" sz="2000" dirty="0">
                <a:latin typeface="UTM Avo" panose="02040603050506020204" pitchFamily="18" charset="0"/>
                <a:cs typeface="Times New Roman" panose="02020603050405020304" pitchFamily="18" charset="0"/>
              </a:rPr>
              <a:t>. Shift     </a:t>
            </a:r>
            <a:r>
              <a:rPr lang="vi-VN" sz="2000" dirty="0" smtClean="0">
                <a:latin typeface="UTM Avo" panose="02040603050506020204" pitchFamily="18" charset="0"/>
                <a:cs typeface="Times New Roman" panose="02020603050405020304" pitchFamily="18" charset="0"/>
              </a:rPr>
              <a:t>                        C</a:t>
            </a:r>
            <a:r>
              <a:rPr lang="vi-VN" sz="2000" dirty="0">
                <a:latin typeface="UTM Avo" panose="02040603050506020204" pitchFamily="18" charset="0"/>
                <a:cs typeface="Times New Roman" panose="02020603050405020304" pitchFamily="18" charset="0"/>
              </a:rPr>
              <a:t>. Ctrl    </a:t>
            </a:r>
            <a:r>
              <a:rPr lang="vi-VN" sz="2000" dirty="0" smtClean="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D. </a:t>
            </a:r>
            <a:r>
              <a:rPr lang="vi-VN" sz="2000" dirty="0" smtClean="0">
                <a:latin typeface="UTM Avo" panose="02040603050506020204" pitchFamily="18" charset="0"/>
                <a:cs typeface="Times New Roman" panose="02020603050405020304" pitchFamily="18" charset="0"/>
              </a:rPr>
              <a:t>Alt</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latin typeface="UTM Avo" panose="02040603050506020204" pitchFamily="18" charset="0"/>
                <a:cs typeface="Times New Roman" panose="02020603050405020304" pitchFamily="18" charset="0"/>
              </a:rPr>
              <a:t>2</a:t>
            </a:r>
            <a:r>
              <a:rPr lang="vi-VN" sz="2000" dirty="0">
                <a:latin typeface="UTM Avo" panose="02040603050506020204" pitchFamily="18" charset="0"/>
                <a:cs typeface="Times New Roman" panose="02020603050405020304" pitchFamily="18" charset="0"/>
              </a:rPr>
              <a:t>. Trên bàn phím có hai phím Shift bên trái và bên phải, các phím có hai kí tự nằm ở hai khu vực như Hình 60</a:t>
            </a:r>
            <a:r>
              <a:rPr lang="vi-VN" sz="2000" dirty="0" smtClean="0">
                <a:latin typeface="UTM Avo" panose="02040603050506020204" pitchFamily="18" charset="0"/>
                <a:cs typeface="Times New Roman" panose="02020603050405020304" pitchFamily="18" charset="0"/>
              </a:rPr>
              <a:t>.</a:t>
            </a:r>
            <a:endParaRPr lang="vi-VN" sz="2000" dirty="0" smtClean="0">
              <a:latin typeface="UTM Avo" panose="02040603050506020204" pitchFamily="18" charset="0"/>
              <a:cs typeface="Times New Roman" panose="02020603050405020304" pitchFamily="18" charset="0"/>
            </a:endParaRPr>
          </a:p>
        </p:txBody>
      </p:sp>
      <p:sp>
        <p:nvSpPr>
          <p:cNvPr id="7" name="Oval 6"/>
          <p:cNvSpPr/>
          <p:nvPr/>
        </p:nvSpPr>
        <p:spPr>
          <a:xfrm>
            <a:off x="2945627" y="1703930"/>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6286516" y="3003182"/>
            <a:ext cx="5529471" cy="2265378"/>
          </a:xfrm>
          <a:prstGeom prst="rect">
            <a:avLst/>
          </a:prstGeom>
        </p:spPr>
      </p:pic>
      <p:sp>
        <p:nvSpPr>
          <p:cNvPr id="9" name="Rectangle 8"/>
          <p:cNvSpPr/>
          <p:nvPr/>
        </p:nvSpPr>
        <p:spPr>
          <a:xfrm>
            <a:off x="895759" y="3600761"/>
            <a:ext cx="5321195" cy="1338828"/>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Muốn gõ các kí tự trên ở khu </a:t>
            </a:r>
            <a:r>
              <a:rPr lang="vi-VN" dirty="0" smtClean="0">
                <a:latin typeface="UTM Avo" panose="02040603050506020204" pitchFamily="18" charset="0"/>
                <a:cs typeface="Times New Roman" panose="02020603050405020304" pitchFamily="18" charset="0"/>
              </a:rPr>
              <a:t>vực </a:t>
            </a:r>
            <a:r>
              <a:rPr lang="vi-VN" dirty="0">
                <a:latin typeface="UTM Avo" panose="02040603050506020204" pitchFamily="18" charset="0"/>
                <a:cs typeface="Times New Roman" panose="02020603050405020304" pitchFamily="18" charset="0"/>
              </a:rPr>
              <a:t>2, em sử dụng phím Shift </a:t>
            </a:r>
            <a:r>
              <a:rPr lang="vi-VN" dirty="0" smtClean="0">
                <a:latin typeface="UTM Avo" panose="02040603050506020204" pitchFamily="18" charset="0"/>
                <a:cs typeface="Times New Roman" panose="02020603050405020304" pitchFamily="18" charset="0"/>
              </a:rPr>
              <a:t>nào?</a:t>
            </a:r>
            <a:endParaRPr lang="vi-VN" dirty="0" smtClean="0">
              <a:latin typeface="UTM Avo" panose="02040603050506020204" pitchFamily="18" charset="0"/>
              <a:cs typeface="Times New Roman" panose="02020603050405020304" pitchFamily="18" charset="0"/>
            </a:endParaRPr>
          </a:p>
          <a:p>
            <a:pPr algn="just" defTabSz="342900">
              <a:lnSpc>
                <a:spcPct val="150000"/>
              </a:lnSpc>
            </a:pPr>
            <a:r>
              <a:rPr lang="vi-VN" dirty="0" smtClean="0">
                <a:latin typeface="UTM Avo" panose="02040603050506020204" pitchFamily="18" charset="0"/>
                <a:cs typeface="Times New Roman" panose="02020603050405020304" pitchFamily="18" charset="0"/>
              </a:rPr>
              <a:t> </a:t>
            </a:r>
            <a:r>
              <a:rPr lang="vi-VN" dirty="0">
                <a:latin typeface="UTM Avo" panose="02040603050506020204" pitchFamily="18" charset="0"/>
                <a:cs typeface="Times New Roman" panose="02020603050405020304" pitchFamily="18" charset="0"/>
              </a:rPr>
              <a:t>A.  Phím Shift bên trái.       B. Phím Shift bên phải</a:t>
            </a:r>
            <a:r>
              <a:rPr lang="vi-VN" dirty="0" smtClean="0">
                <a:latin typeface="UTM Avo" panose="02040603050506020204" pitchFamily="18" charset="0"/>
                <a:cs typeface="Times New Roman" panose="02020603050405020304" pitchFamily="18" charset="0"/>
              </a:rPr>
              <a:t>.</a:t>
            </a:r>
            <a:endParaRPr lang="vi-VN" dirty="0" smtClean="0">
              <a:latin typeface="UTM Avo" panose="02040603050506020204" pitchFamily="18" charset="0"/>
              <a:cs typeface="Times New Roman" panose="02020603050405020304" pitchFamily="18" charset="0"/>
            </a:endParaRPr>
          </a:p>
        </p:txBody>
      </p:sp>
      <p:sp>
        <p:nvSpPr>
          <p:cNvPr id="16" name="Oval 15"/>
          <p:cNvSpPr/>
          <p:nvPr/>
        </p:nvSpPr>
        <p:spPr>
          <a:xfrm>
            <a:off x="3431766" y="4453450"/>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1" name="Rectangle 10"/>
          <p:cNvSpPr/>
          <p:nvPr/>
        </p:nvSpPr>
        <p:spPr>
          <a:xfrm>
            <a:off x="1436315" y="5474699"/>
            <a:ext cx="10042323" cy="923330"/>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 3.Mở chương trình </a:t>
            </a:r>
            <a:r>
              <a:rPr lang="vi-VN" dirty="0">
                <a:solidFill>
                  <a:schemeClr val="accent6"/>
                </a:solidFill>
                <a:latin typeface="UTM Avo" panose="02040603050506020204" pitchFamily="18" charset="0"/>
                <a:cs typeface="Times New Roman" panose="02020603050405020304" pitchFamily="18" charset="0"/>
              </a:rPr>
              <a:t>Kiran’s Typing Tutor</a:t>
            </a:r>
            <a:r>
              <a:rPr lang="vi-VN" dirty="0">
                <a:latin typeface="UTM Avo" panose="02040603050506020204" pitchFamily="18" charset="0"/>
                <a:cs typeface="Times New Roman" panose="02020603050405020304" pitchFamily="18" charset="0"/>
              </a:rPr>
              <a:t>, chọn nút lệnh </a:t>
            </a:r>
            <a:r>
              <a:rPr lang="vi-VN" dirty="0">
                <a:solidFill>
                  <a:schemeClr val="accent6"/>
                </a:solidFill>
                <a:latin typeface="UTM Avo" panose="02040603050506020204" pitchFamily="18" charset="0"/>
                <a:cs typeface="Times New Roman" panose="02020603050405020304" pitchFamily="18" charset="0"/>
              </a:rPr>
              <a:t>Kids Typing </a:t>
            </a:r>
            <a:r>
              <a:rPr lang="vi-VN" dirty="0" smtClean="0">
                <a:solidFill>
                  <a:schemeClr val="accent6"/>
                </a:solidFill>
                <a:latin typeface="UTM Avo" panose="02040603050506020204" pitchFamily="18" charset="0"/>
                <a:cs typeface="Times New Roman" panose="02020603050405020304" pitchFamily="18" charset="0"/>
              </a:rPr>
              <a:t>         </a:t>
            </a:r>
            <a:r>
              <a:rPr lang="vi-VN" dirty="0" smtClean="0">
                <a:latin typeface="UTM Avo" panose="02040603050506020204" pitchFamily="18" charset="0"/>
                <a:cs typeface="Times New Roman" panose="02020603050405020304" pitchFamily="18" charset="0"/>
              </a:rPr>
              <a:t>và </a:t>
            </a:r>
            <a:r>
              <a:rPr lang="vi-VN" dirty="0">
                <a:latin typeface="UTM Avo" panose="02040603050506020204" pitchFamily="18" charset="0"/>
                <a:cs typeface="Times New Roman" panose="02020603050405020304" pitchFamily="18" charset="0"/>
              </a:rPr>
              <a:t>chọn bài học </a:t>
            </a:r>
            <a:r>
              <a:rPr lang="vi-VN" dirty="0">
                <a:solidFill>
                  <a:schemeClr val="accent6"/>
                </a:solidFill>
                <a:latin typeface="UTM Avo" panose="02040603050506020204" pitchFamily="18" charset="0"/>
                <a:cs typeface="Times New Roman" panose="02020603050405020304" pitchFamily="18" charset="0"/>
              </a:rPr>
              <a:t>Colours</a:t>
            </a:r>
            <a:r>
              <a:rPr lang="vi-VN" dirty="0">
                <a:latin typeface="UTM Avo" panose="02040603050506020204" pitchFamily="18" charset="0"/>
                <a:cs typeface="Times New Roman" panose="02020603050405020304" pitchFamily="18" charset="0"/>
              </a:rPr>
              <a:t> để luyện gõ các từ chỉ màu sắc.</a:t>
            </a:r>
            <a:endParaRPr lang="vi-VN" dirty="0">
              <a:latin typeface="UTM Avo" panose="02040603050506020204" pitchFamily="18" charset="0"/>
              <a:cs typeface="Times New Roman" panose="02020603050405020304" pitchFamily="18" charset="0"/>
            </a:endParaRPr>
          </a:p>
        </p:txBody>
      </p:sp>
      <p:pic>
        <p:nvPicPr>
          <p:cNvPr id="12" name="Picture 11"/>
          <p:cNvPicPr>
            <a:picLocks noChangeAspect="1"/>
          </p:cNvPicPr>
          <p:nvPr/>
        </p:nvPicPr>
        <p:blipFill>
          <a:blip r:embed="rId5"/>
          <a:stretch>
            <a:fillRect/>
          </a:stretch>
        </p:blipFill>
        <p:spPr>
          <a:xfrm>
            <a:off x="8405492" y="5486919"/>
            <a:ext cx="563410" cy="5634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78667" y="491099"/>
            <a:ext cx="3354794" cy="967481"/>
            <a:chOff x="778667" y="491099"/>
            <a:chExt cx="3354794" cy="967481"/>
          </a:xfrm>
        </p:grpSpPr>
        <p:pic>
          <p:nvPicPr>
            <p:cNvPr id="2" name="Picture 1"/>
            <p:cNvPicPr>
              <a:picLocks noChangeAspect="1"/>
            </p:cNvPicPr>
            <p:nvPr/>
          </p:nvPicPr>
          <p:blipFill>
            <a:blip r:embed="rId1"/>
            <a:stretch>
              <a:fillRect/>
            </a:stretch>
          </p:blipFill>
          <p:spPr>
            <a:xfrm>
              <a:off x="778667" y="491099"/>
              <a:ext cx="1048625" cy="967481"/>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p:cNvSpPr/>
          <p:nvPr/>
        </p:nvSpPr>
        <p:spPr>
          <a:xfrm>
            <a:off x="1652195" y="1425059"/>
            <a:ext cx="9751340" cy="499176"/>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Hãy mở phần mềm </a:t>
            </a:r>
            <a:r>
              <a:rPr lang="vi-VN" sz="2000" dirty="0">
                <a:solidFill>
                  <a:schemeClr val="accent6"/>
                </a:solidFill>
                <a:latin typeface="UTM Avo" panose="02040603050506020204" pitchFamily="18" charset="0"/>
                <a:cs typeface="Times New Roman" panose="02020603050405020304" pitchFamily="18" charset="0"/>
              </a:rPr>
              <a:t>Kiran’s Typing Tutor</a:t>
            </a:r>
            <a:r>
              <a:rPr lang="vi-VN" sz="2000" dirty="0">
                <a:latin typeface="UTM Avo" panose="02040603050506020204" pitchFamily="18" charset="0"/>
                <a:cs typeface="Times New Roman" panose="02020603050405020304" pitchFamily="18" charset="0"/>
              </a:rPr>
              <a:t> và chọn bài luyện tập gõ hàng phím số.</a:t>
            </a:r>
            <a:endParaRPr lang="vi-VN" sz="2000" dirty="0">
              <a:latin typeface="UTM Avo" panose="02040603050506020204" pitchFamily="18" charset="0"/>
              <a:cs typeface="Times New Roman" panose="02020603050405020304" pitchFamily="18" charset="0"/>
            </a:endParaRPr>
          </a:p>
        </p:txBody>
      </p:sp>
      <p:pic>
        <p:nvPicPr>
          <p:cNvPr id="8" name="Picture 7" descr="A picture containing toy&#10;&#10;Description automatically generated"/>
          <p:cNvPicPr>
            <a:picLocks noChangeAspect="1"/>
          </p:cNvPicPr>
          <p:nvPr/>
        </p:nvPicPr>
        <p:blipFill>
          <a:blip r:embed="rId2">
            <a:extLst>
              <a:ext uri="{BEBA8EAE-BF5A-486C-A8C5-ECC9F3942E4B}">
                <a14:imgProps xmlns:a14="http://schemas.microsoft.com/office/drawing/2010/main">
                  <a14:imgLayer r:embed="rId3">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8953150" y="2569474"/>
            <a:ext cx="2975264" cy="29752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endPar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3"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4"/>
          <a:stretch>
            <a:fillRect/>
          </a:stretch>
        </p:blipFill>
        <p:spPr>
          <a:xfrm>
            <a:off x="132402" y="2491800"/>
            <a:ext cx="589731" cy="5206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2476</Words>
  <Application>WPS Presentation</Application>
  <PresentationFormat>Widescreen</PresentationFormat>
  <Paragraphs>100</Paragraphs>
  <Slides>8</Slides>
  <Notes>2</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8</vt:i4>
      </vt:variant>
    </vt:vector>
  </HeadingPairs>
  <TitlesOfParts>
    <vt:vector size="27" baseType="lpstr">
      <vt:lpstr>Arial</vt:lpstr>
      <vt:lpstr>SimSun</vt:lpstr>
      <vt:lpstr>Wingdings</vt:lpstr>
      <vt:lpstr>SVN-Adam Gorry</vt:lpstr>
      <vt:lpstr>Segoe Print</vt:lpstr>
      <vt:lpstr>Times New Roman</vt:lpstr>
      <vt:lpstr>SVN-Avo</vt:lpstr>
      <vt:lpstr>SVN-SAF</vt:lpstr>
      <vt:lpstr>UVF Salome</vt:lpstr>
      <vt:lpstr>SVN-Androgyne</vt:lpstr>
      <vt:lpstr>等线</vt:lpstr>
      <vt:lpstr>UTM Avo</vt:lpstr>
      <vt:lpstr>Sitka Subheading</vt:lpstr>
      <vt:lpstr>iCiel Cadena</vt:lpstr>
      <vt:lpstr>Microsoft YaHei</vt:lpstr>
      <vt:lpstr>Arial Unicode MS</vt:lpstr>
      <vt:lpstr>Yu Gothic UI</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META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án Powerpoint Tin học 4 Kết nối tri thức (Cả năm) -  VnDoc.com</dc:title>
  <dc:creator> VnDoc.com</dc:creator>
  <dc:subject>Giáo án Powerpoint Tin học 4 Kết nối tri thức (Cả năm) -  VnDoc.com</dc:subject>
  <cp:category>Giáo án Powerpoint Tin học 4 Kết nối tri thức (Cả năm) -  VnDoc.com</cp:category>
  <cp:lastModifiedBy>Admin</cp:lastModifiedBy>
  <cp:revision>218</cp:revision>
  <dcterms:created xsi:type="dcterms:W3CDTF">2021-11-14T08:33:00Z</dcterms:created>
  <dcterms:modified xsi:type="dcterms:W3CDTF">2023-07-04T06:50:39Z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CF1ED79777D84AE2984A6C6E4C58ABF9</vt:lpwstr>
  </property>
  <property fmtid="{D5CDD505-2E9C-101B-9397-08002B2CF9AE}" pid="3" name="KSOProductBuildVer">
    <vt:lpwstr>1033-11.2.0.11537</vt:lpwstr>
  </property>
</Properties>
</file>