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60" r:id="rId3"/>
    <p:sldId id="3154" r:id="rId5"/>
    <p:sldId id="3159" r:id="rId6"/>
    <p:sldId id="3160" r:id="rId7"/>
    <p:sldId id="3161" r:id="rId8"/>
    <p:sldId id="3157" r:id="rId9"/>
    <p:sldId id="3158"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76" d="100"/>
          <a:sy n="76" d="100"/>
        </p:scale>
        <p:origin x="7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p:cNvPicPr>
            <a:picLocks noChangeAspect="1"/>
          </p:cNvPicPr>
          <p:nvPr userDrawn="1"/>
        </p:nvPicPr>
        <p:blipFill>
          <a:blip r:embed="rId3"/>
          <a:stretch>
            <a:fillRect/>
          </a:stretch>
        </p:blipFill>
        <p:spPr>
          <a:xfrm>
            <a:off x="11318710" y="280391"/>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xml"/><Relationship Id="rId7" Type="http://schemas.openxmlformats.org/officeDocument/2006/relationships/image" Target="../media/image1.svg"/><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3" Type="http://schemas.microsoft.com/office/2007/relationships/hdphoto" Target="../media/image6.wdp"/><Relationship Id="rId2" Type="http://schemas.openxmlformats.org/officeDocument/2006/relationships/image" Target="../media/image5.png"/><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p:cNvPicPr>
            <a:picLocks noChangeAspect="1"/>
          </p:cNvPicPr>
          <p:nvPr/>
        </p:nvPicPr>
        <p:blipFill>
          <a:blip r:embed="rId5"/>
          <a:stretch>
            <a:fillRect/>
          </a:stretch>
        </p:blipFill>
        <p:spPr>
          <a:xfrm>
            <a:off x="121559" y="2458656"/>
            <a:ext cx="589731" cy="520622"/>
          </a:xfrm>
          <a:prstGeom prst="rect">
            <a:avLst/>
          </a:prstGeom>
        </p:spPr>
      </p:pic>
      <p:grpSp>
        <p:nvGrpSpPr>
          <p:cNvPr id="2" name="Group 1"/>
          <p:cNvGrpSpPr/>
          <p:nvPr/>
        </p:nvGrpSpPr>
        <p:grpSpPr>
          <a:xfrm>
            <a:off x="778864" y="875179"/>
            <a:ext cx="9482495" cy="2158770"/>
            <a:chOff x="1114157" y="1433245"/>
            <a:chExt cx="8737839" cy="1940925"/>
          </a:xfrm>
        </p:grpSpPr>
        <p:sp>
          <p:nvSpPr>
            <p:cNvPr id="4" name="Rectangle: Rounded Corners 3"/>
            <p:cNvSpPr/>
            <p:nvPr/>
          </p:nvSpPr>
          <p:spPr>
            <a:xfrm>
              <a:off x="2243968" y="1926337"/>
              <a:ext cx="7016563"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4157" y="1433245"/>
              <a:ext cx="2076866" cy="1940925"/>
            </a:xfrm>
            <a:prstGeom prst="rect">
              <a:avLst/>
            </a:prstGeom>
          </p:spPr>
        </p:pic>
        <p:sp>
          <p:nvSpPr>
            <p:cNvPr id="10" name="Rectangle 9"/>
            <p:cNvSpPr/>
            <p:nvPr/>
          </p:nvSpPr>
          <p:spPr>
            <a:xfrm>
              <a:off x="1652503" y="1653012"/>
              <a:ext cx="100017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endParaRPr lang="en-US" sz="2800" b="1" dirty="0">
                <a:latin typeface="SVN-SAF" panose="02040603050506020204" pitchFamily="18" charset="0"/>
                <a:cs typeface="Times New Roman" panose="02020603050405020304" pitchFamily="18" charset="0"/>
              </a:endParaRPr>
            </a:p>
          </p:txBody>
        </p:sp>
        <p:sp>
          <p:nvSpPr>
            <p:cNvPr id="11" name="Rectangle 10"/>
            <p:cNvSpPr/>
            <p:nvPr/>
          </p:nvSpPr>
          <p:spPr>
            <a:xfrm>
              <a:off x="1480875" y="2021418"/>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p:cNvSpPr/>
            <p:nvPr/>
          </p:nvSpPr>
          <p:spPr>
            <a:xfrm>
              <a:off x="2601136" y="2040780"/>
              <a:ext cx="7250860" cy="6785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3200" b="1" dirty="0">
                  <a:solidFill>
                    <a:srgbClr val="92D050"/>
                  </a:solidFill>
                  <a:latin typeface="SVN-Androgyne"/>
                  <a:cs typeface="Times New Roman" panose="02020603050405020304" pitchFamily="18" charset="0"/>
                </a:rPr>
                <a:t>THỰC HÀNH ĐA PHƯƠNG TIỆN</a:t>
              </a:r>
              <a:endParaRPr lang="vi-VN" sz="3200" b="1" dirty="0">
                <a:solidFill>
                  <a:srgbClr val="92D050"/>
                </a:solidFill>
                <a:latin typeface="SVN-Androgyne"/>
                <a:cs typeface="Times New Roman" panose="02020603050405020304" pitchFamily="18" charset="0"/>
              </a:endParaRPr>
            </a:p>
          </p:txBody>
        </p:sp>
      </p:grpSp>
      <p:sp>
        <p:nvSpPr>
          <p:cNvPr id="13" name="Rectangle: Rounded Corners 12"/>
          <p:cNvSpPr/>
          <p:nvPr/>
        </p:nvSpPr>
        <p:spPr>
          <a:xfrm>
            <a:off x="4506296" y="3921686"/>
            <a:ext cx="6627044" cy="248412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vi-VN" sz="2000" dirty="0">
                <a:latin typeface="UTM Avo"/>
              </a:rPr>
              <a:t>Sau bài này em sẽ:</a:t>
            </a:r>
            <a:endParaRPr lang="en-US" sz="2000" dirty="0">
              <a:latin typeface="UTM Avo"/>
            </a:endParaRPr>
          </a:p>
          <a:p>
            <a:pPr marL="285750" indent="-285750">
              <a:buFont typeface="Arial" panose="020B0604020202020204" pitchFamily="34" charset="0"/>
              <a:buChar char="•"/>
            </a:pPr>
            <a:r>
              <a:rPr lang="vi-VN" sz="2000" dirty="0">
                <a:latin typeface="UTM Avo"/>
              </a:rPr>
              <a:t>Nêu được ví dụ minh hoạ việc sử dụng phần mềm máy tính hoặc</a:t>
            </a:r>
            <a:r>
              <a:rPr lang="en-US" sz="2000" dirty="0">
                <a:latin typeface="UTM Avo"/>
              </a:rPr>
              <a:t> </a:t>
            </a:r>
            <a:r>
              <a:rPr lang="vi-VN" sz="2000" dirty="0">
                <a:latin typeface="UTM Avo"/>
              </a:rPr>
              <a:t>video giúp biết thêm những thông tin sinh động về lịch sử, văn hoá.</a:t>
            </a:r>
            <a:endParaRPr lang="en-US" sz="2000" dirty="0">
              <a:latin typeface="UTM Avo"/>
            </a:endParaRPr>
          </a:p>
          <a:p>
            <a:pPr marL="285750" indent="-285750">
              <a:buFont typeface="Arial" panose="020B0604020202020204" pitchFamily="34" charset="0"/>
              <a:buChar char="•"/>
            </a:pPr>
            <a:r>
              <a:rPr lang="vi-VN" sz="2000" dirty="0">
                <a:latin typeface="UTM Avo"/>
              </a:rPr>
              <a:t>Kể 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p:cNvGrpSpPr/>
          <p:nvPr/>
        </p:nvGrpSpPr>
        <p:grpSpPr>
          <a:xfrm>
            <a:off x="8180435" y="65560"/>
            <a:ext cx="2952905" cy="675196"/>
            <a:chOff x="9372705" y="277304"/>
            <a:chExt cx="3133991" cy="67519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9372705" y="277304"/>
              <a:ext cx="313399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5186" y="3048802"/>
            <a:ext cx="10633934" cy="3192177"/>
            <a:chOff x="1610491" y="2507747"/>
            <a:chExt cx="9993848" cy="3372678"/>
          </a:xfrm>
        </p:grpSpPr>
        <p:sp>
          <p:nvSpPr>
            <p:cNvPr id="2" name="Rectangle 1"/>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p:cNvGrpSpPr/>
          <p:nvPr/>
        </p:nvGrpSpPr>
        <p:grpSpPr>
          <a:xfrm>
            <a:off x="556071" y="344228"/>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13" name="Rectangle 12"/>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a:fillRect/>
          </a:stretch>
        </p:blipFill>
        <p:spPr>
          <a:xfrm>
            <a:off x="8559851" y="822660"/>
            <a:ext cx="1428221" cy="2809604"/>
          </a:xfrm>
          <a:prstGeom prst="rect">
            <a:avLst/>
          </a:prstGeom>
        </p:spPr>
      </p:pic>
      <p:pic>
        <p:nvPicPr>
          <p:cNvPr id="15" name="Picture 14"/>
          <p:cNvPicPr>
            <a:picLocks noChangeAspect="1"/>
          </p:cNvPicPr>
          <p:nvPr/>
        </p:nvPicPr>
        <p:blipFill rotWithShape="1">
          <a:blip r:embed="rId5">
            <a:extLst>
              <a:ext uri="{BEBA8EAE-BF5A-486C-A8C5-ECC9F3942E4B}">
                <a14:imgProps xmlns:a14="http://schemas.microsoft.com/office/drawing/2010/main">
                  <a14:imgLayer r:embed="rId4">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a:fillRect/>
          </a:stretch>
        </p:blipFill>
        <p:spPr>
          <a:xfrm flipH="1">
            <a:off x="9945731" y="883974"/>
            <a:ext cx="1594971" cy="2748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endParaRPr lang="vi-VN" sz="2000" dirty="0">
              <a:latin typeface="UTM Avo" panose="02040603050506020204" pitchFamily="18" charset="0"/>
              <a:cs typeface="Times New Roman" panose="02020603050405020304" pitchFamily="18" charset="0"/>
            </a:endParaRPr>
          </a:p>
        </p:txBody>
      </p:sp>
      <p:grpSp>
        <p:nvGrpSpPr>
          <p:cNvPr id="3" name="Group 2"/>
          <p:cNvGrpSpPr/>
          <p:nvPr/>
        </p:nvGrpSpPr>
        <p:grpSpPr>
          <a:xfrm>
            <a:off x="560832" y="349350"/>
            <a:ext cx="2107161" cy="560413"/>
            <a:chOff x="401" y="1091471"/>
            <a:chExt cx="2107161" cy="560413"/>
          </a:xfrm>
        </p:grpSpPr>
        <p:sp>
          <p:nvSpPr>
            <p:cNvPr id="4" name="Rectangle 3"/>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smtClean="0">
                <a:solidFill>
                  <a:srgbClr val="FF0000"/>
                </a:solidFill>
                <a:latin typeface="UTM Avo" panose="02040603050506020204" pitchFamily="18" charset="0"/>
                <a:cs typeface="Times New Roman" panose="02020603050405020304" pitchFamily="18" charset="0"/>
              </a:rPr>
              <a:t>Bước </a:t>
            </a:r>
            <a:r>
              <a:rPr lang="vi-VN" sz="2000" i="1" dirty="0">
                <a:solidFill>
                  <a:srgbClr val="FF0000"/>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xem video</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p:cNvPicPr>
            <a:picLocks noChangeAspect="1"/>
          </p:cNvPicPr>
          <p:nvPr/>
        </p:nvPicPr>
        <p:blipFill>
          <a:blip r:embed="rId1"/>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a:t>
            </a:r>
            <a:r>
              <a:rPr lang="vi-VN" sz="2000" dirty="0" smtClean="0">
                <a:latin typeface="UTM Avo" panose="02040603050506020204" pitchFamily="18" charset="0"/>
                <a:cs typeface="Times New Roman" panose="02020603050405020304" pitchFamily="18" charset="0"/>
              </a:rPr>
              <a:t>Media</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Player </a:t>
            </a:r>
            <a:r>
              <a:rPr lang="vi-VN" sz="2000" dirty="0">
                <a:latin typeface="UTM Avo" panose="02040603050506020204" pitchFamily="18" charset="0"/>
                <a:cs typeface="Times New Roman" panose="02020603050405020304" pitchFamily="18" charset="0"/>
              </a:rPr>
              <a:t>để minh hoạ).</a:t>
            </a:r>
            <a:endParaRPr lang="en-US"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1"/>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endParaRPr lang="vi-VN" sz="2000" dirty="0">
              <a:latin typeface="UTM Avo" panose="02040603050506020204" pitchFamily="18" charset="0"/>
              <a:cs typeface="Times New Roman" panose="02020603050405020304" pitchFamily="18" charset="0"/>
            </a:endParaRP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endParaRPr lang="vi-VN" sz="2000" dirty="0">
              <a:latin typeface="UTM Avo" panose="02040603050506020204" pitchFamily="18" charset="0"/>
              <a:cs typeface="Times New Roman" panose="02020603050405020304" pitchFamily="18" charset="0"/>
            </a:endParaRP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endParaRPr lang="vi-VN" sz="2400" b="1"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endParaRPr lang="vi-VN" sz="2000" dirty="0">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truyền thuyết 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endParaRPr lang="vi-VN" sz="2000" b="1" dirty="0">
              <a:latin typeface="UTM Avo" panose="02040603050506020204" pitchFamily="18" charset="0"/>
              <a:cs typeface="Times New Roman" panose="02020603050405020304" pitchFamily="18" charset="0"/>
            </a:endParaRP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vi-VN"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endParaRPr lang="vi-VN" sz="2000" dirty="0">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endParaRPr lang="vi-VN" sz="2000" dirty="0">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endParaRPr lang="vi-VN" sz="2000" dirty="0">
              <a:latin typeface="UTM Avo" panose="02040603050506020204" pitchFamily="18" charset="0"/>
              <a:cs typeface="Times New Roman" panose="02020603050405020304" pitchFamily="18" charset="0"/>
            </a:endParaRPr>
          </a:p>
        </p:txBody>
      </p:sp>
      <p:grpSp>
        <p:nvGrpSpPr>
          <p:cNvPr id="4" name="Group 3"/>
          <p:cNvGrpSpPr/>
          <p:nvPr/>
        </p:nvGrpSpPr>
        <p:grpSpPr>
          <a:xfrm>
            <a:off x="355046" y="328620"/>
            <a:ext cx="1978790" cy="539762"/>
            <a:chOff x="223373" y="1091471"/>
            <a:chExt cx="1978790" cy="539762"/>
          </a:xfrm>
        </p:grpSpPr>
        <p:sp>
          <p:nvSpPr>
            <p:cNvPr id="12" name="Rectangle 11"/>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1"/>
          <a:stretch>
            <a:fillRect/>
          </a:stretch>
        </p:blipFill>
        <p:spPr>
          <a:xfrm>
            <a:off x="9575166" y="2569182"/>
            <a:ext cx="2396239" cy="26358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14536" y="410130"/>
            <a:ext cx="3761537" cy="1014929"/>
            <a:chOff x="371924" y="467376"/>
            <a:chExt cx="3761537" cy="1014929"/>
          </a:xfrm>
        </p:grpSpPr>
        <p:pic>
          <p:nvPicPr>
            <p:cNvPr id="13" name="Picture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15" name="Rectangle 14"/>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endParaRPr lang="vi-VN" sz="2000" dirty="0">
              <a:latin typeface="UTM Avo" panose="02040603050506020204" pitchFamily="18" charset="0"/>
              <a:cs typeface="Times New Roman" panose="02020603050405020304" pitchFamily="18"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9350" y="622767"/>
            <a:ext cx="3761537" cy="1181202"/>
            <a:chOff x="371924" y="384240"/>
            <a:chExt cx="3761537" cy="1181202"/>
          </a:xfrm>
        </p:grpSpPr>
        <p:pic>
          <p:nvPicPr>
            <p:cNvPr id="5" name="Picture 4"/>
            <p:cNvPicPr>
              <a:picLocks noChangeAspect="1"/>
            </p:cNvPicPr>
            <p:nvPr/>
          </p:nvPicPr>
          <p:blipFill>
            <a:blip r:embed="rId1"/>
            <a:stretch>
              <a:fillRect/>
            </a:stretch>
          </p:blipFill>
          <p:spPr>
            <a:xfrm>
              <a:off x="371924" y="384240"/>
              <a:ext cx="1280271" cy="1181202"/>
            </a:xfrm>
            <a:prstGeom prst="rect">
              <a:avLst/>
            </a:prstGeom>
          </p:spPr>
        </p:pic>
        <p:sp>
          <p:nvSpPr>
            <p:cNvPr id="6" name="Rectangle 5"/>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endParaRPr lang="vi-VN" sz="2000"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21559" y="245865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4.6|21.8|32.7|2.7|1.5|1.1"/>
</p:tagLst>
</file>

<file path=ppt/tags/tag2.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3701</Words>
  <Application>WPS Presentation</Application>
  <PresentationFormat>Widescreen</PresentationFormat>
  <Paragraphs>94</Paragraphs>
  <Slides>8</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8</vt:i4>
      </vt:variant>
    </vt:vector>
  </HeadingPairs>
  <TitlesOfParts>
    <vt:vector size="28" baseType="lpstr">
      <vt:lpstr>Arial</vt:lpstr>
      <vt:lpstr>SimSun</vt:lpstr>
      <vt:lpstr>Wingdings</vt:lpstr>
      <vt:lpstr>SVN-SAF</vt:lpstr>
      <vt:lpstr>Segoe Print</vt:lpstr>
      <vt:lpstr>Times New Roman</vt:lpstr>
      <vt:lpstr>UVF Salome</vt:lpstr>
      <vt:lpstr>SVN-Androgyne</vt:lpstr>
      <vt:lpstr>UTM Avo</vt:lpstr>
      <vt:lpstr>等线</vt:lpstr>
      <vt:lpstr>UTM  avo</vt:lpstr>
      <vt:lpstr>UTM Avo</vt:lpstr>
      <vt:lpstr>Arial Black</vt:lpstr>
      <vt:lpstr>UTM HelvetIns</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187</cp:revision>
  <dcterms:created xsi:type="dcterms:W3CDTF">2021-11-14T08:33:00Z</dcterms:created>
  <dcterms:modified xsi:type="dcterms:W3CDTF">2023-07-04T06:50:54Z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A354D2016C2C4B74A2C181050A97B438</vt:lpwstr>
  </property>
  <property fmtid="{D5CDD505-2E9C-101B-9397-08002B2CF9AE}" pid="3" name="KSOProductBuildVer">
    <vt:lpwstr>1033-11.2.0.11537</vt:lpwstr>
  </property>
</Properties>
</file>