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975" r:id="rId5"/>
    <p:sldId id="2979" r:id="rId6"/>
    <p:sldId id="2976" r:id="rId7"/>
    <p:sldId id="2981" r:id="rId8"/>
    <p:sldId id="2987" r:id="rId9"/>
    <p:sldId id="2980" r:id="rId10"/>
    <p:sldId id="2983" r:id="rId11"/>
    <p:sldId id="2984" r:id="rId12"/>
    <p:sldId id="2982" r:id="rId13"/>
    <p:sldId id="2985" r:id="rId14"/>
    <p:sldId id="2988" r:id="rId15"/>
    <p:sldId id="2986"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049"/>
    <a:srgbClr val="5B2F56"/>
    <a:srgbClr val="FF6600"/>
    <a:srgbClr val="0998D7"/>
    <a:srgbClr val="FF3399"/>
    <a:srgbClr val="FFFFFF"/>
    <a:srgbClr val="0000FF"/>
    <a:srgbClr val="3DC3EC"/>
    <a:srgbClr val="F3E8CC"/>
    <a:srgbClr val="F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0" autoAdjust="0"/>
    <p:restoredTop sz="95262" autoAdjust="0"/>
  </p:normalViewPr>
  <p:slideViewPr>
    <p:cSldViewPr snapToGrid="0">
      <p:cViewPr>
        <p:scale>
          <a:sx n="66" d="100"/>
          <a:sy n="66" d="100"/>
        </p:scale>
        <p:origin x="749" y="41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6.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image" Target="../media/image2.svg"/><Relationship Id="rId7" Type="http://schemas.openxmlformats.org/officeDocument/2006/relationships/image" Target="../media/image12.png"/><Relationship Id="rId6" Type="http://schemas.openxmlformats.org/officeDocument/2006/relationships/image" Target="../media/image1.svg"/><Relationship Id="rId5" Type="http://schemas.openxmlformats.org/officeDocument/2006/relationships/image" Target="../media/image11.png"/><Relationship Id="rId4" Type="http://schemas.openxmlformats.org/officeDocument/2006/relationships/image" Target="../media/image10.png"/><Relationship Id="rId3" Type="http://schemas.microsoft.com/office/2007/relationships/hdphoto" Target="../media/image9.wdp"/><Relationship Id="rId2" Type="http://schemas.openxmlformats.org/officeDocument/2006/relationships/image" Target="../media/image8.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png"/><Relationship Id="rId3" Type="http://schemas.microsoft.com/office/2007/relationships/hdphoto" Target="../media/image31.wdp"/><Relationship Id="rId2" Type="http://schemas.openxmlformats.org/officeDocument/2006/relationships/image" Target="../media/image30.pn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png"/><Relationship Id="rId2" Type="http://schemas.microsoft.com/office/2007/relationships/hdphoto" Target="../media/image31.wdp"/><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36.wdp"/><Relationship Id="rId2" Type="http://schemas.openxmlformats.org/officeDocument/2006/relationships/image" Target="../media/image35.png"/><Relationship Id="rId1" Type="http://schemas.openxmlformats.org/officeDocument/2006/relationships/image" Target="../media/image34.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3.sv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p:cNvGrpSpPr/>
          <p:nvPr/>
        </p:nvGrpSpPr>
        <p:grpSpPr>
          <a:xfrm>
            <a:off x="0" y="708606"/>
            <a:ext cx="7315200" cy="1556143"/>
            <a:chOff x="0" y="203298"/>
            <a:chExt cx="7315200" cy="1556143"/>
          </a:xfrm>
        </p:grpSpPr>
        <p:pic>
          <p:nvPicPr>
            <p:cNvPr id="14"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203298"/>
              <a:ext cx="7315200" cy="1556143"/>
            </a:xfrm>
            <a:prstGeom prst="rect">
              <a:avLst/>
            </a:prstGeom>
          </p:spPr>
        </p:pic>
        <p:sp>
          <p:nvSpPr>
            <p:cNvPr id="15" name="Rectangle 14"/>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smtClean="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939223" y="2016666"/>
            <a:ext cx="7804993" cy="1940925"/>
            <a:chOff x="1114157" y="1433245"/>
            <a:chExt cx="7804993" cy="1940925"/>
          </a:xfrm>
        </p:grpSpPr>
        <p:sp>
          <p:nvSpPr>
            <p:cNvPr id="26" name="Rectangle: Rounded Corners 25"/>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14157" y="1433245"/>
              <a:ext cx="2076866" cy="1940925"/>
            </a:xfrm>
            <a:prstGeom prst="rect">
              <a:avLst/>
            </a:prstGeom>
          </p:spPr>
        </p:pic>
        <p:sp>
          <p:nvSpPr>
            <p:cNvPr id="24" name="Rectangle 23"/>
            <p:cNvSpPr/>
            <p:nvPr/>
          </p:nvSpPr>
          <p:spPr>
            <a:xfrm>
              <a:off x="1656456" y="1759777"/>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endParaRPr lang="en-US" sz="2800" b="1" dirty="0">
                <a:latin typeface="SVN-SAF" panose="02040603050506020204" pitchFamily="18" charset="0"/>
                <a:cs typeface="Times New Roman" panose="02020603050405020304" pitchFamily="18" charset="0"/>
              </a:endParaRPr>
            </a:p>
          </p:txBody>
        </p:sp>
        <p:sp>
          <p:nvSpPr>
            <p:cNvPr id="25" name="Rectangle 24"/>
            <p:cNvSpPr/>
            <p:nvPr/>
          </p:nvSpPr>
          <p:spPr>
            <a:xfrm>
              <a:off x="1454121" y="2044054"/>
              <a:ext cx="1314978" cy="981872"/>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11</a:t>
              </a:r>
              <a:endParaRPr lang="vi-VN" sz="4400" b="1" dirty="0">
                <a:latin typeface="UVF Salome" panose="02000503040000020003" pitchFamily="50" charset="0"/>
                <a:cs typeface="Times New Roman" panose="02020603050405020304" pitchFamily="18" charset="0"/>
              </a:endParaRPr>
            </a:p>
          </p:txBody>
        </p:sp>
        <p:sp>
          <p:nvSpPr>
            <p:cNvPr id="27" name="Rectangle 26"/>
            <p:cNvSpPr/>
            <p:nvPr/>
          </p:nvSpPr>
          <p:spPr>
            <a:xfrm>
              <a:off x="2819190" y="1919188"/>
              <a:ext cx="6099960" cy="732765"/>
            </a:xfrm>
            <a:prstGeom prst="rect">
              <a:avLst/>
            </a:prstGeom>
          </p:spPr>
          <p:txBody>
            <a:bodyPr wrap="square">
              <a:spAutoFit/>
            </a:bodyPr>
            <a:lstStyle/>
            <a:p>
              <a:pPr algn="ctr" defTabSz="342900">
                <a:lnSpc>
                  <a:spcPct val="150000"/>
                </a:lnSpc>
              </a:pPr>
              <a:r>
                <a:rPr lang="vi-VN" sz="3200" b="1" dirty="0" smtClean="0">
                  <a:solidFill>
                    <a:srgbClr val="F93265"/>
                  </a:solidFill>
                  <a:latin typeface="SVN-Androgyne"/>
                  <a:cs typeface="Times New Roman" panose="02020603050405020304" pitchFamily="18" charset="0"/>
                </a:rPr>
                <a:t>CHỈNH SỬA VĂN BẢN</a:t>
              </a:r>
              <a:endParaRPr lang="vi-VN" sz="3200" b="1" dirty="0">
                <a:solidFill>
                  <a:srgbClr val="F93265"/>
                </a:solidFill>
                <a:latin typeface="SVN-Androgyne"/>
                <a:cs typeface="Times New Roman" panose="02020603050405020304" pitchFamily="18" charset="0"/>
              </a:endParaRPr>
            </a:p>
          </p:txBody>
        </p:sp>
      </p:grpSp>
      <p:pic>
        <p:nvPicPr>
          <p:cNvPr id="16" name="Picture 15"/>
          <p:cNvPicPr>
            <a:picLocks noChangeAspect="1"/>
          </p:cNvPicPr>
          <p:nvPr/>
        </p:nvPicPr>
        <p:blipFill>
          <a:blip r:embed="rId9"/>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8649" y="317412"/>
            <a:ext cx="10864460" cy="1477328"/>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Gõ tiếp ba dòng cuối của khổ thơ thứ hai</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Di chuyển cụm từ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xuống cuối khổ thơ thứ hai. </a:t>
            </a:r>
            <a:r>
              <a:rPr lang="vi-VN" sz="2000" dirty="0" smtClean="0">
                <a:latin typeface="UTM Avo" panose="02040603050506020204" pitchFamily="18" charset="0"/>
                <a:cs typeface="Times New Roman" panose="02020603050405020304" pitchFamily="18" charset="0"/>
              </a:rPr>
              <a:t>Thực </a:t>
            </a:r>
            <a:r>
              <a:rPr lang="vi-VN" sz="2000" dirty="0">
                <a:latin typeface="UTM Avo" panose="02040603050506020204" pitchFamily="18" charset="0"/>
                <a:cs typeface="Times New Roman" panose="02020603050405020304" pitchFamily="18" charset="0"/>
              </a:rPr>
              <a:t>hiện tương tự như bước 1, nhưng thay nút lệnh </a:t>
            </a:r>
            <a:r>
              <a:rPr lang="vi-VN" sz="2000" b="1" dirty="0">
                <a:latin typeface="UTM Avo" panose="02040603050506020204" pitchFamily="18" charset="0"/>
                <a:cs typeface="Times New Roman" panose="02020603050405020304" pitchFamily="18" charset="0"/>
              </a:rPr>
              <a:t>Copy</a:t>
            </a:r>
            <a:r>
              <a:rPr lang="vi-VN" sz="2000" dirty="0">
                <a:latin typeface="UTM Avo" panose="02040603050506020204" pitchFamily="18" charset="0"/>
                <a:cs typeface="Times New Roman" panose="02020603050405020304" pitchFamily="18" charset="0"/>
              </a:rPr>
              <a:t>  bằng nút lệnh </a:t>
            </a:r>
            <a:r>
              <a:rPr lang="vi-VN" sz="2000" b="1" dirty="0">
                <a:latin typeface="UTM Avo" panose="02040603050506020204" pitchFamily="18" charset="0"/>
                <a:cs typeface="Times New Roman" panose="02020603050405020304" pitchFamily="18" charset="0"/>
              </a:rPr>
              <a:t>Cut</a:t>
            </a:r>
            <a:r>
              <a:rPr lang="vi-VN" sz="2000" dirty="0">
                <a:latin typeface="UTM Avo" panose="02040603050506020204" pitchFamily="18" charset="0"/>
                <a:cs typeface="Times New Roman" panose="02020603050405020304" pitchFamily="18" charset="0"/>
              </a:rPr>
              <a:t> ở thao tác 2.</a:t>
            </a:r>
            <a:endParaRPr lang="vi-VN" sz="2000" dirty="0">
              <a:latin typeface="UTM Avo" panose="02040603050506020204" pitchFamily="18" charset="0"/>
              <a:cs typeface="Times New Roman" panose="02020603050405020304" pitchFamily="18" charset="0"/>
            </a:endParaRPr>
          </a:p>
        </p:txBody>
      </p:sp>
      <p:sp>
        <p:nvSpPr>
          <p:cNvPr id="5" name="Rectangle 4"/>
          <p:cNvSpPr/>
          <p:nvPr/>
        </p:nvSpPr>
        <p:spPr>
          <a:xfrm>
            <a:off x="698649" y="1734368"/>
            <a:ext cx="7889766"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và lưu tệp với tên mới là</a:t>
            </a:r>
            <a:r>
              <a:rPr lang="vi-VN" sz="2000" dirty="0">
                <a:solidFill>
                  <a:schemeClr val="accent6"/>
                </a:solidFill>
                <a:latin typeface="UTM Avo" panose="02040603050506020204" pitchFamily="18" charset="0"/>
                <a:cs typeface="Times New Roman" panose="02020603050405020304" pitchFamily="18" charset="0"/>
              </a:rPr>
              <a:t> Bai2</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Đặt con trỏ soạn thảo vào vị trí cuối dòng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và nhấn phím Enter</a:t>
            </a:r>
            <a:r>
              <a:rPr lang="vi-VN" sz="2000" dirty="0" smtClean="0">
                <a:latin typeface="UTM Avo" panose="02040603050506020204" pitchFamily="18" charset="0"/>
                <a:cs typeface="Times New Roman" panose="02020603050405020304" pitchFamily="18" charset="0"/>
              </a:rPr>
              <a:t>..</a:t>
            </a:r>
            <a:endParaRPr lang="pt-BR" sz="2000" dirty="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1"/>
          <a:stretch>
            <a:fillRect/>
          </a:stretch>
        </p:blipFill>
        <p:spPr>
          <a:xfrm>
            <a:off x="5331044" y="2935704"/>
            <a:ext cx="4021299" cy="3236337"/>
          </a:xfrm>
          <a:prstGeom prst="rect">
            <a:avLst/>
          </a:prstGeom>
        </p:spPr>
      </p:pic>
      <p:pic>
        <p:nvPicPr>
          <p:cNvPr id="18" name="Picture 17"/>
          <p:cNvPicPr>
            <a:picLocks noChangeAspect="1"/>
          </p:cNvPicPr>
          <p:nvPr/>
        </p:nvPicPr>
        <p:blipFill>
          <a:blip r:embed="rId2"/>
          <a:stretch>
            <a:fillRect/>
          </a:stretch>
        </p:blipFill>
        <p:spPr>
          <a:xfrm>
            <a:off x="9268030" y="1335140"/>
            <a:ext cx="2295079" cy="5253478"/>
          </a:xfrm>
          <a:prstGeom prst="rect">
            <a:avLst/>
          </a:prstGeom>
        </p:spPr>
      </p:pic>
      <p:sp>
        <p:nvSpPr>
          <p:cNvPr id="19" name="Rectangle 18"/>
          <p:cNvSpPr/>
          <p:nvPr/>
        </p:nvSpPr>
        <p:spPr>
          <a:xfrm>
            <a:off x="668918" y="3227459"/>
            <a:ext cx="5234169" cy="1227259"/>
          </a:xfrm>
          <a:prstGeom prst="rect">
            <a:avLst/>
          </a:prstGeom>
        </p:spPr>
        <p:txBody>
          <a:bodyPr wrap="square">
            <a:spAutoFit/>
          </a:bodyPr>
          <a:lstStyle/>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nút lệnh </a:t>
            </a:r>
            <a:r>
              <a:rPr lang="vi-VN" sz="2000" b="1" dirty="0">
                <a:latin typeface="UTM Avo" panose="02040603050506020204" pitchFamily="18" charset="0"/>
                <a:cs typeface="Times New Roman" panose="02020603050405020304" pitchFamily="18" charset="0"/>
              </a:rPr>
              <a:t>Picture</a:t>
            </a:r>
            <a:r>
              <a:rPr lang="vi-VN" sz="2000" dirty="0">
                <a:latin typeface="UTM Avo" panose="02040603050506020204" pitchFamily="18" charset="0"/>
                <a:cs typeface="Times New Roman" panose="02020603050405020304" pitchFamily="18" charset="0"/>
              </a:rPr>
              <a:t> trong dải lệnh </a:t>
            </a:r>
            <a:r>
              <a:rPr lang="vi-VN" sz="2000" b="1" dirty="0">
                <a:latin typeface="UTM Avo" panose="02040603050506020204" pitchFamily="18" charset="0"/>
                <a:cs typeface="Times New Roman" panose="02020603050405020304" pitchFamily="18" charset="0"/>
              </a:rPr>
              <a:t>Insert</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InsertPicture</a:t>
            </a:r>
            <a:r>
              <a:rPr lang="vi-VN" sz="2000" dirty="0">
                <a:latin typeface="UTM Avo" panose="02040603050506020204" pitchFamily="18" charset="0"/>
                <a:cs typeface="Times New Roman" panose="02020603050405020304" pitchFamily="18" charset="0"/>
              </a:rPr>
              <a:t> mở ra.Thực hiện thao tác sau để chèn ảnh minh hoạ</a:t>
            </a:r>
            <a:endParaRPr lang="en-US" sz="2000" dirty="0"/>
          </a:p>
        </p:txBody>
      </p:sp>
      <p:sp>
        <p:nvSpPr>
          <p:cNvPr id="22" name="Rectangle 21"/>
          <p:cNvSpPr/>
          <p:nvPr/>
        </p:nvSpPr>
        <p:spPr>
          <a:xfrm>
            <a:off x="668917" y="4644415"/>
            <a:ext cx="5234169" cy="1611980"/>
          </a:xfrm>
          <a:prstGeom prst="rect">
            <a:avLst/>
          </a:prstGeom>
        </p:spPr>
        <p:txBody>
          <a:bodyPr wrap="square">
            <a:spAutoFit/>
          </a:bodyPr>
          <a:lstStyle/>
          <a:p>
            <a:pPr>
              <a:lnSpc>
                <a:spcPts val="3000"/>
              </a:lnSpc>
            </a:pPr>
            <a:r>
              <a:rPr lang="vi-VN" sz="2000" dirty="0">
                <a:latin typeface="UTM Avo" panose="02040603050506020204" pitchFamily="18" charset="0"/>
                <a:cs typeface="Times New Roman" panose="02020603050405020304" pitchFamily="18" charset="0"/>
              </a:rPr>
              <a:t>Kết quả văn bản được minh hoạ như Hình 49</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nSpc>
                <a:spcPts val="3000"/>
              </a:lnSpc>
            </a:pPr>
            <a:r>
              <a:rPr lang="vi-VN" sz="2000"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Chọn </a:t>
            </a:r>
            <a:r>
              <a:rPr lang="vi-VN" sz="2000" dirty="0">
                <a:latin typeface="UTM Avo" panose="02040603050506020204" pitchFamily="18" charset="0"/>
                <a:cs typeface="Times New Roman" panose="02020603050405020304" pitchFamily="18" charset="0"/>
              </a:rPr>
              <a:t>lệnh </a:t>
            </a:r>
            <a:r>
              <a:rPr lang="vi-VN" sz="2000" b="1" dirty="0">
                <a:latin typeface="UTM Avo" panose="02040603050506020204" pitchFamily="18" charset="0"/>
                <a:cs typeface="Times New Roman" panose="02020603050405020304" pitchFamily="18" charset="0"/>
              </a:rPr>
              <a:t>Save As</a:t>
            </a:r>
            <a:r>
              <a:rPr lang="vi-VN" sz="2000" dirty="0">
                <a:latin typeface="UTM Avo" panose="02040603050506020204" pitchFamily="18" charset="0"/>
                <a:cs typeface="Times New Roman" panose="02020603050405020304" pitchFamily="18" charset="0"/>
              </a:rPr>
              <a:t> trong bảng chọn </a:t>
            </a:r>
            <a:r>
              <a:rPr lang="vi-VN" sz="2000" b="1" dirty="0">
                <a:latin typeface="UTM Avo" panose="02040603050506020204" pitchFamily="18" charset="0"/>
                <a:cs typeface="Times New Roman" panose="02020603050405020304" pitchFamily="18" charset="0"/>
              </a:rPr>
              <a:t>File</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Save As </a:t>
            </a:r>
            <a:r>
              <a:rPr lang="vi-VN" sz="2000" dirty="0">
                <a:latin typeface="UTM Avo" panose="02040603050506020204" pitchFamily="18" charset="0"/>
                <a:cs typeface="Times New Roman" panose="02020603050405020304" pitchFamily="18" charset="0"/>
              </a:rPr>
              <a:t>xuất hiện, em thực hiện các thao tác sau để lưu với tên mới là </a:t>
            </a:r>
            <a:r>
              <a:rPr lang="vi-VN" sz="2000" dirty="0" smtClean="0">
                <a:solidFill>
                  <a:schemeClr val="accent6"/>
                </a:solidFill>
                <a:latin typeface="UTM Avo" panose="02040603050506020204" pitchFamily="18" charset="0"/>
                <a:cs typeface="Times New Roman" panose="02020603050405020304" pitchFamily="18" charset="0"/>
              </a:rPr>
              <a:t>Bai2</a:t>
            </a:r>
            <a:endParaRPr lang="en-US" sz="20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660872" cy="1014929"/>
            <a:chOff x="371924" y="467376"/>
            <a:chExt cx="3660872" cy="1014929"/>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4" name="Picture 3"/>
          <p:cNvPicPr>
            <a:picLocks noChangeAspect="1"/>
          </p:cNvPicPr>
          <p:nvPr/>
        </p:nvPicPr>
        <p:blipFill>
          <a:blip r:embed="rId4"/>
          <a:stretch>
            <a:fillRect/>
          </a:stretch>
        </p:blipFill>
        <p:spPr>
          <a:xfrm>
            <a:off x="1817395" y="1918657"/>
            <a:ext cx="8298878" cy="3314247"/>
          </a:xfrm>
          <a:prstGeom prst="rect">
            <a:avLst/>
          </a:prstGeom>
        </p:spPr>
      </p:pic>
      <p:sp>
        <p:nvSpPr>
          <p:cNvPr id="27" name="Rectangle 26"/>
          <p:cNvSpPr/>
          <p:nvPr/>
        </p:nvSpPr>
        <p:spPr>
          <a:xfrm>
            <a:off x="1652195" y="1201305"/>
            <a:ext cx="10864460" cy="49917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biểu tượng ở cột A với ý nghĩa của chúng ở cột B cho phù hợp.</a:t>
            </a:r>
            <a:endParaRPr lang="vi-VN" sz="2000" dirty="0">
              <a:latin typeface="UTM Avo" panose="02040603050506020204" pitchFamily="18" charset="0"/>
              <a:cs typeface="Times New Roman" panose="02020603050405020304" pitchFamily="18" charset="0"/>
            </a:endParaRPr>
          </a:p>
        </p:txBody>
      </p:sp>
      <p:cxnSp>
        <p:nvCxnSpPr>
          <p:cNvPr id="14" name="Straight Arrow Connector 13"/>
          <p:cNvCxnSpPr/>
          <p:nvPr/>
        </p:nvCxnSpPr>
        <p:spPr>
          <a:xfrm>
            <a:off x="2245489" y="3009418"/>
            <a:ext cx="1423686" cy="101857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64466" y="2650603"/>
            <a:ext cx="1496201" cy="236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245489" y="3437681"/>
            <a:ext cx="1423686" cy="127322"/>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45489" y="4317357"/>
            <a:ext cx="1415178" cy="3599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 businesscard&#10;&#10;Description automatically generated"/>
          <p:cNvPicPr>
            <a:picLocks noChangeAspect="1"/>
          </p:cNvPicPr>
          <p:nvPr/>
        </p:nvPicPr>
        <p:blipFill>
          <a:blip r:embed="rId1">
            <a:extLst>
              <a:ext uri="{BEBA8EAE-BF5A-486C-A8C5-ECC9F3942E4B}">
                <a14:imgProps xmlns:a14="http://schemas.microsoft.com/office/drawing/2010/main">
                  <a14:imgLayer r:embed="rId2">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p:cNvSpPr/>
          <p:nvPr/>
        </p:nvSpPr>
        <p:spPr>
          <a:xfrm>
            <a:off x="483152" y="756236"/>
            <a:ext cx="7769597" cy="332398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2. Em hãy quan sát ba khổ thơ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a) Những </a:t>
            </a:r>
            <a:r>
              <a:rPr lang="vi-VN" sz="2000" dirty="0">
                <a:latin typeface="UTM Avo" panose="02040603050506020204" pitchFamily="18" charset="0"/>
                <a:cs typeface="Times New Roman" panose="02020603050405020304" pitchFamily="18" charset="0"/>
              </a:rPr>
              <a:t>từ nào lặp lại nhiều lần? Em dùng cách nào để không phải gõ lại những từ này</a:t>
            </a:r>
            <a:r>
              <a:rPr lang="vi-VN" sz="2000" dirty="0" smtClean="0">
                <a:latin typeface="UTM Avo" panose="02040603050506020204" pitchFamily="18" charset="0"/>
                <a:cs typeface="Times New Roman" panose="02020603050405020304" pitchFamily="18" charset="0"/>
              </a:rPr>
              <a:t>? </a:t>
            </a:r>
            <a:r>
              <a:rPr lang="vi-VN" sz="2000" dirty="0" smtClean="0">
                <a:solidFill>
                  <a:srgbClr val="C00000"/>
                </a:solidFill>
                <a:latin typeface="UTM Avo" panose="02040603050506020204" pitchFamily="18" charset="0"/>
                <a:cs typeface="Times New Roman" panose="02020603050405020304" pitchFamily="18" charset="0"/>
              </a:rPr>
              <a:t>(Những từ được lặp lại: cây; cụm từ: Ai trồng cây; Em trồng cây. Để không phải gõ lại ta dùng lệnh </a:t>
            </a:r>
            <a:r>
              <a:rPr lang="vi-VN" sz="2000" b="1" dirty="0" smtClean="0">
                <a:solidFill>
                  <a:srgbClr val="C00000"/>
                </a:solidFill>
                <a:latin typeface="UTM Avo" panose="02040603050506020204" pitchFamily="18" charset="0"/>
                <a:cs typeface="Times New Roman" panose="02020603050405020304" pitchFamily="18" charset="0"/>
              </a:rPr>
              <a:t>Copy, Paste</a:t>
            </a:r>
            <a:r>
              <a:rPr lang="vi-VN" sz="2000" dirty="0" smtClean="0">
                <a:solidFill>
                  <a:srgbClr val="C00000"/>
                </a:solidFill>
                <a:latin typeface="UTM Avo" panose="02040603050506020204" pitchFamily="18" charset="0"/>
                <a:cs typeface="Times New Roman" panose="02020603050405020304" pitchFamily="18" charset="0"/>
              </a:rPr>
              <a:t>)</a:t>
            </a:r>
            <a:endParaRPr lang="vi-VN" sz="2000" dirty="0" smtClean="0">
              <a:solidFill>
                <a:srgbClr val="C00000"/>
              </a:solidFill>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Hãy gõ những khổ thơ trên vào phần mềm soạn thảo văn </a:t>
            </a:r>
            <a:r>
              <a:rPr lang="vi-VN" sz="2000" dirty="0" smtClean="0">
                <a:latin typeface="UTM Avo" panose="02040603050506020204" pitchFamily="18" charset="0"/>
                <a:cs typeface="Times New Roman" panose="02020603050405020304" pitchFamily="18" charset="0"/>
              </a:rPr>
              <a:t>bản.</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c) Hãy </a:t>
            </a:r>
            <a:r>
              <a:rPr lang="vi-VN" sz="2000" dirty="0">
                <a:latin typeface="UTM Avo" panose="02040603050506020204" pitchFamily="18" charset="0"/>
                <a:cs typeface="Times New Roman" panose="02020603050405020304" pitchFamily="18" charset="0"/>
              </a:rPr>
              <a:t>chèn hình ảnh minh hoạ cho bài </a:t>
            </a:r>
            <a:r>
              <a:rPr lang="vi-VN" sz="2000" dirty="0" smtClean="0">
                <a:latin typeface="UTM Avo" panose="02040603050506020204" pitchFamily="18" charset="0"/>
                <a:cs typeface="Times New Roman" panose="02020603050405020304" pitchFamily="18" charset="0"/>
              </a:rPr>
              <a:t>thơ.</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d) Hãy lưu tệp văn bản với tên Bai3 vào thư mục tên của em.</a:t>
            </a:r>
            <a:endParaRPr lang="vi-VN" sz="2000" dirty="0" smtClean="0">
              <a:latin typeface="UTM Avo" panose="02040603050506020204" pitchFamily="18" charset="0"/>
              <a:cs typeface="Times New Roman" panose="02020603050405020304" pitchFamily="18" charset="0"/>
            </a:endParaRPr>
          </a:p>
        </p:txBody>
      </p:sp>
      <p:pic>
        <p:nvPicPr>
          <p:cNvPr id="7" name="Picture 6"/>
          <p:cNvPicPr>
            <a:picLocks noChangeAspect="1"/>
          </p:cNvPicPr>
          <p:nvPr/>
        </p:nvPicPr>
        <p:blipFill rotWithShape="1">
          <a:blip r:embed="rId3"/>
          <a:srcRect l="7918" r="11386"/>
          <a:stretch>
            <a:fillRect/>
          </a:stretch>
        </p:blipFill>
        <p:spPr>
          <a:xfrm>
            <a:off x="8252749" y="756236"/>
            <a:ext cx="3067291" cy="3717652"/>
          </a:xfrm>
          <a:prstGeom prst="rect">
            <a:avLst/>
          </a:prstGeom>
        </p:spPr>
      </p:pic>
      <p:sp>
        <p:nvSpPr>
          <p:cNvPr id="8" name="Rectangle 7"/>
          <p:cNvSpPr/>
          <p:nvPr/>
        </p:nvSpPr>
        <p:spPr>
          <a:xfrm>
            <a:off x="1601163" y="4900561"/>
            <a:ext cx="9718877" cy="1015663"/>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3. Em hãy nêu sự khác nhau của hai thao tác sao chép và di chuyển đối với phần văn bản được chọn.</a:t>
            </a:r>
            <a:endParaRPr lang="vi-VN" sz="2000" dirty="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1413" y="457578"/>
            <a:ext cx="3682048" cy="1107864"/>
            <a:chOff x="451413" y="457578"/>
            <a:chExt cx="3682048" cy="1107864"/>
          </a:xfrm>
        </p:grpSpPr>
        <p:pic>
          <p:nvPicPr>
            <p:cNvPr id="2" name="Picture 1"/>
            <p:cNvPicPr>
              <a:picLocks noChangeAspect="1"/>
            </p:cNvPicPr>
            <p:nvPr/>
          </p:nvPicPr>
          <p:blipFill>
            <a:blip r:embed="rId1"/>
            <a:stretch>
              <a:fillRect/>
            </a:stretch>
          </p:blipFill>
          <p:spPr>
            <a:xfrm>
              <a:off x="451413" y="457578"/>
              <a:ext cx="1200782" cy="1107864"/>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1015663"/>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mở lại tệp đã lưu ở phần Vận dụng Bài 10 và chèn thêm hình ảnh phù hợp vào văn bản. Lưu lại tệp văn bản với tên mới.</a:t>
            </a:r>
            <a:endParaRPr lang="vi-VN" sz="2000" dirty="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4"/>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9987" y="128942"/>
            <a:ext cx="4134561" cy="2508169"/>
            <a:chOff x="301091" y="301982"/>
            <a:chExt cx="4134561" cy="2508169"/>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593230" y="1239827"/>
            <a:ext cx="6618519" cy="2619792"/>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4688836" y="1383026"/>
            <a:ext cx="6507108" cy="2400657"/>
          </a:xfrm>
          <a:prstGeom prst="rect">
            <a:avLst/>
          </a:prstGeom>
        </p:spPr>
        <p:txBody>
          <a:bodyPr wrap="square">
            <a:spAutoFit/>
          </a:bodyPr>
          <a:lstStyle/>
          <a:p>
            <a:pPr algn="ctr" defTabSz="342900">
              <a:lnSpc>
                <a:spcPct val="150000"/>
              </a:lnSpc>
            </a:pPr>
            <a:r>
              <a:rPr lang="vi-VN" sz="2000" dirty="0">
                <a:latin typeface="UTM Avo" panose="02040603050506020204" pitchFamily="18" charset="0"/>
                <a:cs typeface="Times New Roman" panose="02020603050405020304" pitchFamily="18" charset="0"/>
              </a:rPr>
              <a:t>Tên tớ là An</a:t>
            </a:r>
            <a:r>
              <a:rPr lang="vi-VN" sz="2000" dirty="0" smtClean="0">
                <a:latin typeface="UTM Avo" panose="02040603050506020204" pitchFamily="18" charset="0"/>
                <a:cs typeface="Times New Roman" panose="02020603050405020304" pitchFamily="18" charset="0"/>
              </a:rPr>
              <a:t>, sở thích của tớ là </a:t>
            </a:r>
            <a:r>
              <a:rPr lang="vi-VN" sz="2000" dirty="0">
                <a:latin typeface="UTM Avo" panose="02040603050506020204" pitchFamily="18" charset="0"/>
                <a:cs typeface="Times New Roman" panose="02020603050405020304" pitchFamily="18" charset="0"/>
              </a:rPr>
              <a:t>sưu tầm thơ hay về cảnh đẹp </a:t>
            </a:r>
            <a:r>
              <a:rPr lang="vi-VN" sz="2000" dirty="0" smtClean="0">
                <a:latin typeface="UTM Avo" panose="02040603050506020204" pitchFamily="18" charset="0"/>
                <a:cs typeface="Times New Roman" panose="02020603050405020304" pitchFamily="18" charset="0"/>
              </a:rPr>
              <a:t>quê hương</a:t>
            </a:r>
            <a:r>
              <a:rPr lang="vi-VN" sz="2000" dirty="0">
                <a:latin typeface="UTM Avo" panose="02040603050506020204" pitchFamily="18" charset="0"/>
                <a:cs typeface="Times New Roman" panose="02020603050405020304" pitchFamily="18" charset="0"/>
              </a:rPr>
              <a:t>, An rất thích bài thơ “Trăng ơi…từ</a:t>
            </a:r>
            <a:endParaRPr lang="vi-VN" sz="2000" dirty="0">
              <a:latin typeface="UTM Avo" panose="02040603050506020204" pitchFamily="18" charset="0"/>
              <a:cs typeface="Times New Roman" panose="02020603050405020304" pitchFamily="18" charset="0"/>
            </a:endParaRPr>
          </a:p>
          <a:p>
            <a:pPr algn="ctr" defTabSz="342900">
              <a:lnSpc>
                <a:spcPct val="150000"/>
              </a:lnSpc>
            </a:pPr>
            <a:r>
              <a:rPr lang="vi-VN" sz="2000" dirty="0">
                <a:latin typeface="UTM Avo" panose="02040603050506020204" pitchFamily="18" charset="0"/>
                <a:cs typeface="Times New Roman" panose="02020603050405020304" pitchFamily="18" charset="0"/>
              </a:rPr>
              <a:t>đâu đến?” của nhà thơ Trần Đăng Khoa</a:t>
            </a:r>
            <a:r>
              <a:rPr lang="vi-VN" sz="2000" dirty="0" smtClean="0">
                <a:latin typeface="UTM Avo" panose="02040603050506020204" pitchFamily="18" charset="0"/>
                <a:cs typeface="Times New Roman" panose="02020603050405020304" pitchFamily="18" charset="0"/>
              </a:rPr>
              <a:t>. Theo bạn, trong 2 khổ thơ trên </a:t>
            </a:r>
            <a:r>
              <a:rPr lang="vi-VN" sz="2000" dirty="0">
                <a:latin typeface="UTM Avo" panose="02040603050506020204" pitchFamily="18" charset="0"/>
                <a:cs typeface="Times New Roman" panose="02020603050405020304" pitchFamily="18" charset="0"/>
              </a:rPr>
              <a:t>có  Câu thơ nào được lặp lại nhiều</a:t>
            </a:r>
            <a:endParaRPr lang="vi-VN" sz="2000" dirty="0">
              <a:latin typeface="UTM Avo" panose="02040603050506020204" pitchFamily="18" charset="0"/>
              <a:cs typeface="Times New Roman" panose="02020603050405020304" pitchFamily="18" charset="0"/>
            </a:endParaRPr>
          </a:p>
          <a:p>
            <a:pPr algn="ctr" defTabSz="342900">
              <a:lnSpc>
                <a:spcPct val="150000"/>
              </a:lnSpc>
            </a:pPr>
            <a:r>
              <a:rPr lang="vi-VN" sz="2000" dirty="0">
                <a:latin typeface="UTM Avo" panose="02040603050506020204" pitchFamily="18" charset="0"/>
                <a:cs typeface="Times New Roman" panose="02020603050405020304" pitchFamily="18" charset="0"/>
              </a:rPr>
              <a:t>lần? </a:t>
            </a:r>
            <a:endParaRPr lang="vi-VN" sz="2000" dirty="0">
              <a:latin typeface="UTM Avo" panose="02040603050506020204" pitchFamily="18" charset="0"/>
              <a:cs typeface="Times New Roman" panose="02020603050405020304" pitchFamily="18" charset="0"/>
            </a:endParaRPr>
          </a:p>
        </p:txBody>
      </p:sp>
      <p:grpSp>
        <p:nvGrpSpPr>
          <p:cNvPr id="15" name="Group 14"/>
          <p:cNvGrpSpPr/>
          <p:nvPr/>
        </p:nvGrpSpPr>
        <p:grpSpPr>
          <a:xfrm>
            <a:off x="6226247" y="4194371"/>
            <a:ext cx="5533361" cy="2182818"/>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69493" y="6035653"/>
            <a:ext cx="1156754" cy="822347"/>
          </a:xfrm>
          <a:prstGeom prst="rect">
            <a:avLst/>
          </a:prstGeom>
        </p:spPr>
      </p:pic>
      <p:sp>
        <p:nvSpPr>
          <p:cNvPr id="19" name="Rectangle 18"/>
          <p:cNvSpPr/>
          <p:nvPr/>
        </p:nvSpPr>
        <p:spPr>
          <a:xfrm>
            <a:off x="6554463" y="4411437"/>
            <a:ext cx="4907295" cy="1938992"/>
          </a:xfrm>
          <a:prstGeom prst="rect">
            <a:avLst/>
          </a:prstGeom>
        </p:spPr>
        <p:txBody>
          <a:bodyPr wrap="square">
            <a:spAutoFit/>
          </a:bodyPr>
          <a:lstStyle/>
          <a:p>
            <a:pPr algn="ctr" defTabSz="342900">
              <a:lnSpc>
                <a:spcPct val="150000"/>
              </a:lnSpc>
            </a:pPr>
            <a:r>
              <a:rPr lang="en-US" sz="2000" dirty="0">
                <a:latin typeface="UTM Avo" panose="02040603050506020204" pitchFamily="18" charset="0"/>
                <a:cs typeface="Times New Roman" panose="02020603050405020304" pitchFamily="18" charset="0"/>
              </a:rPr>
              <a:t>Theo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giống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nhau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không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phải</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nhiều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lần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0" name="Rectangle 19"/>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5"/>
          <a:stretch>
            <a:fillRect/>
          </a:stretch>
        </p:blipFill>
        <p:spPr>
          <a:xfrm>
            <a:off x="11340432" y="1339064"/>
            <a:ext cx="521581" cy="460458"/>
          </a:xfrm>
          <a:prstGeom prst="rect">
            <a:avLst/>
          </a:prstGeom>
        </p:spPr>
      </p:pic>
      <p:grpSp>
        <p:nvGrpSpPr>
          <p:cNvPr id="9" name="Group 8"/>
          <p:cNvGrpSpPr/>
          <p:nvPr/>
        </p:nvGrpSpPr>
        <p:grpSpPr>
          <a:xfrm>
            <a:off x="1108932" y="2814275"/>
            <a:ext cx="2467645" cy="3536154"/>
            <a:chOff x="1108932" y="2637111"/>
            <a:chExt cx="2721246" cy="3899566"/>
          </a:xfrm>
        </p:grpSpPr>
        <p:pic>
          <p:nvPicPr>
            <p:cNvPr id="4" name="Picture 3"/>
            <p:cNvPicPr>
              <a:picLocks noChangeAspect="1"/>
            </p:cNvPicPr>
            <p:nvPr/>
          </p:nvPicPr>
          <p:blipFill rotWithShape="1">
            <a:blip r:embed="rId6"/>
            <a:srcRect l="4936" t="28392" r="3333"/>
            <a:stretch>
              <a:fillRect/>
            </a:stretch>
          </p:blipFill>
          <p:spPr>
            <a:xfrm>
              <a:off x="1108932" y="3721395"/>
              <a:ext cx="2580565" cy="2815282"/>
            </a:xfrm>
            <a:prstGeom prst="rect">
              <a:avLst/>
            </a:prstGeom>
          </p:spPr>
        </p:pic>
        <p:pic>
          <p:nvPicPr>
            <p:cNvPr id="7" name="Picture 6"/>
            <p:cNvPicPr>
              <a:picLocks noChangeAspect="1"/>
            </p:cNvPicPr>
            <p:nvPr/>
          </p:nvPicPr>
          <p:blipFill rotWithShape="1">
            <a:blip r:embed="rId7"/>
            <a:srcRect l="3758" t="3665" r="-5449"/>
            <a:stretch>
              <a:fillRect/>
            </a:stretch>
          </p:blipFill>
          <p:spPr>
            <a:xfrm>
              <a:off x="1111411" y="2637111"/>
              <a:ext cx="2718767" cy="343067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4526" y="292955"/>
            <a:ext cx="8211146"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Sao </a:t>
            </a:r>
            <a:r>
              <a:rPr lang="en-US" sz="2800" b="1" dirty="0" err="1">
                <a:solidFill>
                  <a:srgbClr val="F03C69"/>
                </a:solidFill>
                <a:latin typeface="SVN-SAF" panose="02040603050506020204" pitchFamily="18" charset="0"/>
                <a:cs typeface="Times New Roman" panose="02020603050405020304" pitchFamily="18" charset="0"/>
              </a:rPr>
              <a:t>chép</a:t>
            </a:r>
            <a:r>
              <a:rPr lang="en-US" sz="2800" b="1" dirty="0">
                <a:solidFill>
                  <a:srgbClr val="F03C69"/>
                </a:solidFill>
                <a:latin typeface="SVN-SAF" panose="02040603050506020204" pitchFamily="18" charset="0"/>
                <a:cs typeface="Times New Roman" panose="02020603050405020304" pitchFamily="18" charset="0"/>
              </a:rPr>
              <a:t>, di </a:t>
            </a:r>
            <a:r>
              <a:rPr lang="en-US" sz="2800" b="1" dirty="0" err="1">
                <a:solidFill>
                  <a:srgbClr val="F03C69"/>
                </a:solidFill>
                <a:latin typeface="SVN-SAF" panose="02040603050506020204" pitchFamily="18" charset="0"/>
                <a:cs typeface="Times New Roman" panose="02020603050405020304" pitchFamily="18" charset="0"/>
              </a:rPr>
              <a:t>chuyển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một</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phần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văn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bản</a:t>
            </a:r>
            <a:endParaRPr lang="vi-VN" sz="2800" b="1" dirty="0">
              <a:solidFill>
                <a:srgbClr val="F03C69"/>
              </a:solidFill>
              <a:cs typeface="Times New Roman" panose="02020603050405020304" pitchFamily="18" charset="0"/>
            </a:endParaRPr>
          </a:p>
        </p:txBody>
      </p:sp>
      <p:sp>
        <p:nvSpPr>
          <p:cNvPr id="27" name="Rectangle 26"/>
          <p:cNvSpPr/>
          <p:nvPr/>
        </p:nvSpPr>
        <p:spPr>
          <a:xfrm>
            <a:off x="1138861" y="1200571"/>
            <a:ext cx="9537500" cy="1938992"/>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soạn thảo văn bản trên máy tính có những phần văn bản lặp </a:t>
            </a:r>
            <a:r>
              <a:rPr lang="vi-VN" sz="2000" dirty="0" smtClean="0">
                <a:latin typeface="UTM Avo" panose="02040603050506020204" pitchFamily="18" charset="0"/>
                <a:cs typeface="Times New Roman" panose="02020603050405020304" pitchFamily="18" charset="0"/>
              </a:rPr>
              <a:t>lại, em </a:t>
            </a:r>
            <a:r>
              <a:rPr lang="vi-VN" sz="2000" dirty="0">
                <a:latin typeface="UTM Avo" panose="02040603050506020204" pitchFamily="18" charset="0"/>
                <a:cs typeface="Times New Roman" panose="02020603050405020304" pitchFamily="18" charset="0"/>
              </a:rPr>
              <a:t>chỉ cần gõ một lần rồi sao chép để có những phần giống nhau </a:t>
            </a:r>
            <a:r>
              <a:rPr lang="vi-VN" sz="2000" dirty="0" smtClean="0">
                <a:latin typeface="UTM Avo" panose="02040603050506020204" pitchFamily="18" charset="0"/>
                <a:cs typeface="Times New Roman" panose="02020603050405020304" pitchFamily="18" charset="0"/>
              </a:rPr>
              <a:t>mà không </a:t>
            </a:r>
            <a:r>
              <a:rPr lang="vi-VN" sz="2000" dirty="0">
                <a:latin typeface="UTM Avo" panose="02040603050506020204" pitchFamily="18" charset="0"/>
                <a:cs typeface="Times New Roman" panose="02020603050405020304" pitchFamily="18" charset="0"/>
              </a:rPr>
              <a:t>cần gõ lại.</a:t>
            </a: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Ví dụ: Câu </a:t>
            </a:r>
            <a:r>
              <a:rPr lang="vi-VN" sz="2000" dirty="0">
                <a:solidFill>
                  <a:schemeClr val="accent2">
                    <a:lumMod val="50000"/>
                  </a:schemeClr>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ở bài thơ trên được lặp lại nhiều lần, </a:t>
            </a:r>
            <a:r>
              <a:rPr lang="vi-VN" sz="2000" dirty="0" smtClean="0">
                <a:latin typeface="UTM Avo" panose="02040603050506020204" pitchFamily="18" charset="0"/>
                <a:cs typeface="Times New Roman" panose="02020603050405020304" pitchFamily="18" charset="0"/>
              </a:rPr>
              <a:t>em có </a:t>
            </a:r>
            <a:r>
              <a:rPr lang="vi-VN" sz="2000" dirty="0">
                <a:latin typeface="UTM Avo" panose="02040603050506020204" pitchFamily="18" charset="0"/>
                <a:cs typeface="Times New Roman" panose="02020603050405020304" pitchFamily="18" charset="0"/>
              </a:rPr>
              <a:t>thể sử dụng thao tác sao chép để soạn thảo nhanh hơn.</a:t>
            </a:r>
            <a:endParaRPr lang="vi-VN" sz="2000" dirty="0">
              <a:latin typeface="UTM Avo" panose="02040603050506020204" pitchFamily="18" charset="0"/>
              <a:cs typeface="Times New Roman" panose="02020603050405020304" pitchFamily="18" charset="0"/>
            </a:endParaRPr>
          </a:p>
        </p:txBody>
      </p:sp>
      <p:pic>
        <p:nvPicPr>
          <p:cNvPr id="23" name="Picture 22"/>
          <p:cNvPicPr>
            <a:picLocks noChangeAspect="1"/>
          </p:cNvPicPr>
          <p:nvPr/>
        </p:nvPicPr>
        <p:blipFill>
          <a:blip r:embed="rId1"/>
          <a:stretch>
            <a:fillRect/>
          </a:stretch>
        </p:blipFill>
        <p:spPr>
          <a:xfrm>
            <a:off x="1085530" y="1158292"/>
            <a:ext cx="689218" cy="653278"/>
          </a:xfrm>
          <a:prstGeom prst="rect">
            <a:avLst/>
          </a:prstGeom>
        </p:spPr>
      </p:pic>
      <p:pic>
        <p:nvPicPr>
          <p:cNvPr id="4" name="Picture 3"/>
          <p:cNvPicPr>
            <a:picLocks noChangeAspect="1"/>
          </p:cNvPicPr>
          <p:nvPr/>
        </p:nvPicPr>
        <p:blipFill>
          <a:blip r:embed="rId2"/>
          <a:stretch>
            <a:fillRect/>
          </a:stretch>
        </p:blipFill>
        <p:spPr>
          <a:xfrm>
            <a:off x="614526" y="3402956"/>
            <a:ext cx="10982279" cy="27343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1420261"/>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những trường hợp phần văn bản để ở vị trí chưa hợp lí, em có thể </a:t>
            </a:r>
            <a:r>
              <a:rPr lang="vi-VN" sz="2000" dirty="0" smtClean="0">
                <a:latin typeface="UTM Avo" panose="02040603050506020204" pitchFamily="18" charset="0"/>
                <a:cs typeface="Times New Roman" panose="02020603050405020304" pitchFamily="18" charset="0"/>
              </a:rPr>
              <a:t>di chuyển </a:t>
            </a:r>
            <a:r>
              <a:rPr lang="vi-VN" sz="2000" dirty="0">
                <a:latin typeface="UTM Avo" panose="02040603050506020204" pitchFamily="18" charset="0"/>
                <a:cs typeface="Times New Roman" panose="02020603050405020304" pitchFamily="18" charset="0"/>
              </a:rPr>
              <a:t>phần văn bản đó đến vị trí hợp lí mà không cần phải gõ lại.</a:t>
            </a: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Ví dụ, di chuyển phần văn bản (</a:t>
            </a:r>
            <a:r>
              <a:rPr lang="vi-VN" sz="2000" dirty="0">
                <a:solidFill>
                  <a:srgbClr val="FF6600"/>
                </a:solidFill>
                <a:latin typeface="UTM Avo" panose="02040603050506020204" pitchFamily="18" charset="0"/>
                <a:cs typeface="Times New Roman" panose="02020603050405020304" pitchFamily="18" charset="0"/>
              </a:rPr>
              <a:t>Theo Trần Đăng Khoa</a:t>
            </a:r>
            <a:r>
              <a:rPr lang="vi-VN" sz="2000" dirty="0">
                <a:latin typeface="UTM Avo" panose="02040603050506020204" pitchFamily="18" charset="0"/>
                <a:cs typeface="Times New Roman" panose="02020603050405020304" pitchFamily="18" charset="0"/>
              </a:rPr>
              <a:t>) đến vị trí cuối đoạn thơ.</a:t>
            </a:r>
            <a:endParaRPr lang="vi-VN" sz="2000" dirty="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1"/>
          <a:stretch>
            <a:fillRect/>
          </a:stretch>
        </p:blipFill>
        <p:spPr>
          <a:xfrm>
            <a:off x="344565" y="475160"/>
            <a:ext cx="689218" cy="653278"/>
          </a:xfrm>
          <a:prstGeom prst="rect">
            <a:avLst/>
          </a:prstGeom>
        </p:spPr>
      </p:pic>
      <p:grpSp>
        <p:nvGrpSpPr>
          <p:cNvPr id="10" name="Group 9"/>
          <p:cNvGrpSpPr/>
          <p:nvPr/>
        </p:nvGrpSpPr>
        <p:grpSpPr>
          <a:xfrm>
            <a:off x="1643606" y="2627453"/>
            <a:ext cx="9238529" cy="3180549"/>
            <a:chOff x="1867382" y="2324793"/>
            <a:chExt cx="8713810" cy="2858176"/>
          </a:xfrm>
        </p:grpSpPr>
        <p:sp>
          <p:nvSpPr>
            <p:cNvPr id="4" name="Rectangle 3"/>
            <p:cNvSpPr/>
            <p:nvPr/>
          </p:nvSpPr>
          <p:spPr>
            <a:xfrm>
              <a:off x="1867382" y="2324793"/>
              <a:ext cx="2924537" cy="2031325"/>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endParaRPr lang="vi-VN" dirty="0">
                <a:latin typeface="UTM Avo" panose="02040603050506020204" pitchFamily="18" charset="0"/>
                <a:cs typeface="Times New Roman" panose="02020603050405020304" pitchFamily="18" charset="0"/>
              </a:endParaRPr>
            </a:p>
            <a:p>
              <a:r>
                <a:rPr lang="vi-VN" dirty="0">
                  <a:solidFill>
                    <a:schemeClr val="accent6"/>
                  </a:solidFill>
                  <a:latin typeface="UTM Avo" panose="02040603050506020204" pitchFamily="18" charset="0"/>
                  <a:cs typeface="Times New Roman" panose="02020603050405020304" pitchFamily="18" charset="0"/>
                </a:rPr>
                <a:t>(Theo Trần Đăng Khoa</a:t>
              </a:r>
              <a:r>
                <a:rPr lang="vi-VN" dirty="0" smtClean="0">
                  <a:solidFill>
                    <a:schemeClr val="accent6"/>
                  </a:solidFill>
                  <a:latin typeface="UTM Avo" panose="02040603050506020204" pitchFamily="18" charset="0"/>
                  <a:cs typeface="Times New Roman" panose="02020603050405020304" pitchFamily="18" charset="0"/>
                </a:rPr>
                <a:t>)</a:t>
              </a:r>
              <a:endParaRPr lang="vi-VN" dirty="0" smtClean="0">
                <a:solidFill>
                  <a:schemeClr val="accent6"/>
                </a:solidFill>
                <a:latin typeface="UTM Avo" panose="02040603050506020204" pitchFamily="18" charset="0"/>
                <a:cs typeface="Times New Roman" panose="02020603050405020304" pitchFamily="18" charset="0"/>
              </a:endParaRP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Hay từ cánh rừng xa</a:t>
              </a:r>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hồng như quả chín</a:t>
              </a:r>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Lửng lơ lên trước nhà.</a:t>
              </a:r>
              <a:endParaRPr lang="vi-VN" dirty="0">
                <a:latin typeface="UTM Avo" panose="02040603050506020204" pitchFamily="18" charset="0"/>
                <a:cs typeface="Times New Roman" panose="02020603050405020304" pitchFamily="18" charset="0"/>
              </a:endParaRPr>
            </a:p>
          </p:txBody>
        </p:sp>
        <p:sp>
          <p:nvSpPr>
            <p:cNvPr id="15" name="Rectangle 14"/>
            <p:cNvSpPr/>
            <p:nvPr/>
          </p:nvSpPr>
          <p:spPr>
            <a:xfrm>
              <a:off x="7083708" y="2324793"/>
              <a:ext cx="3497484" cy="2585323"/>
            </a:xfrm>
            <a:prstGeom prst="rect">
              <a:avLst/>
            </a:prstGeom>
          </p:spPr>
          <p:txBody>
            <a:bodyPr wrap="square">
              <a:spAutoFit/>
            </a:bodyPr>
            <a:lstStyle/>
            <a:p>
              <a:r>
                <a:rPr lang="vi-VN" dirty="0" smtClean="0">
                  <a:latin typeface="UTM Avo" panose="02040603050506020204" pitchFamily="18" charset="0"/>
                  <a:cs typeface="Times New Roman" panose="02020603050405020304" pitchFamily="18" charset="0"/>
                </a:rPr>
                <a:t>Trăng ơi... từ đâu đến?</a:t>
              </a:r>
              <a:endParaRPr lang="vi-VN" dirty="0" smtClean="0">
                <a:latin typeface="UTM Avo" panose="02040603050506020204" pitchFamily="18" charset="0"/>
                <a:cs typeface="Times New Roman" panose="02020603050405020304" pitchFamily="18" charset="0"/>
              </a:endParaRP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Hay từ cánh rừng xa</a:t>
              </a:r>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hồng như quả chín</a:t>
              </a:r>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Lửng lơ lên trước nhà</a:t>
              </a:r>
              <a:r>
                <a:rPr lang="vi-VN" dirty="0" smtClean="0">
                  <a:latin typeface="UTM Avo" panose="02040603050506020204" pitchFamily="18" charset="0"/>
                  <a:cs typeface="Times New Roman" panose="02020603050405020304" pitchFamily="18" charset="0"/>
                </a:rPr>
                <a:t>.</a:t>
              </a:r>
              <a:endParaRPr lang="vi-VN" dirty="0" smtClean="0">
                <a:latin typeface="UTM Avo" panose="02040603050506020204" pitchFamily="18" charset="0"/>
                <a:cs typeface="Times New Roman" panose="02020603050405020304" pitchFamily="18" charset="0"/>
              </a:endParaRPr>
            </a:p>
            <a:p>
              <a:endParaRPr lang="vi-VN" dirty="0" smtClean="0">
                <a:latin typeface="UTM Avo" panose="02040603050506020204" pitchFamily="18" charset="0"/>
                <a:cs typeface="Times New Roman" panose="02020603050405020304" pitchFamily="18" charset="0"/>
              </a:endParaRPr>
            </a:p>
            <a:p>
              <a:r>
                <a:rPr lang="vi-VN" dirty="0">
                  <a:solidFill>
                    <a:schemeClr val="accent6"/>
                  </a:solidFill>
                  <a:latin typeface="UTM Avo" panose="02040603050506020204" pitchFamily="18" charset="0"/>
                  <a:cs typeface="Times New Roman" panose="02020603050405020304" pitchFamily="18" charset="0"/>
                </a:rPr>
                <a:t>(Theo Trần Đăng Khoa)</a:t>
              </a:r>
              <a:endParaRPr lang="vi-VN" dirty="0">
                <a:solidFill>
                  <a:schemeClr val="accent6"/>
                </a:solidFill>
                <a:latin typeface="UTM Avo" panose="02040603050506020204" pitchFamily="18" charset="0"/>
                <a:cs typeface="Times New Roman" panose="02020603050405020304" pitchFamily="18" charset="0"/>
              </a:endParaRPr>
            </a:p>
            <a:p>
              <a:endParaRPr lang="vi-VN" dirty="0">
                <a:latin typeface="UTM Avo" panose="02040603050506020204" pitchFamily="18" charset="0"/>
                <a:cs typeface="Times New Roman" panose="02020603050405020304" pitchFamily="18" charset="0"/>
              </a:endParaRPr>
            </a:p>
          </p:txBody>
        </p:sp>
        <p:cxnSp>
          <p:nvCxnSpPr>
            <p:cNvPr id="6" name="Straight Arrow Connector 5"/>
            <p:cNvCxnSpPr/>
            <p:nvPr/>
          </p:nvCxnSpPr>
          <p:spPr>
            <a:xfrm>
              <a:off x="4244882" y="2777954"/>
              <a:ext cx="2720868" cy="13983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1308" y="4782859"/>
              <a:ext cx="4886444" cy="400110"/>
            </a:xfrm>
            <a:prstGeom prst="rect">
              <a:avLst/>
            </a:prstGeom>
          </p:spPr>
          <p:txBody>
            <a:bodyPr wrap="square">
              <a:spAutoFit/>
            </a:bodyPr>
            <a:lstStyle/>
            <a:p>
              <a:r>
                <a:rPr lang="vi-VN" sz="2000" b="1" dirty="0" smtClean="0">
                  <a:latin typeface="UTM Avo" panose="02040603050506020204" pitchFamily="18" charset="0"/>
                  <a:cs typeface="Times New Roman" panose="02020603050405020304" pitchFamily="18" charset="0"/>
                </a:rPr>
                <a:t>Hình 45</a:t>
              </a:r>
              <a:r>
                <a:rPr lang="vi-VN" sz="2000" dirty="0" smtClean="0">
                  <a:latin typeface="UTM Avo" panose="02040603050506020204" pitchFamily="18" charset="0"/>
                  <a:cs typeface="Times New Roman" panose="02020603050405020304" pitchFamily="18" charset="0"/>
                </a:rPr>
                <a:t>. </a:t>
              </a:r>
              <a:r>
                <a:rPr lang="vi-VN" sz="2000" i="1" dirty="0" smtClean="0">
                  <a:latin typeface="UTM Avo" panose="02040603050506020204" pitchFamily="18" charset="0"/>
                  <a:cs typeface="Times New Roman" panose="02020603050405020304" pitchFamily="18" charset="0"/>
                </a:rPr>
                <a:t>Di chuyển văn bản đến vị trí mới</a:t>
              </a:r>
              <a:endParaRPr lang="vi-VN" sz="2000" i="1" dirty="0">
                <a:latin typeface="UTM Avo" panose="020406030505060202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2793" y="747720"/>
            <a:ext cx="10300720" cy="1938992"/>
          </a:xfrm>
          <a:prstGeom prst="rect">
            <a:avLst/>
          </a:prstGeom>
        </p:spPr>
        <p:txBody>
          <a:bodyPr wrap="square">
            <a:spAutoFit/>
          </a:bodyPr>
          <a:lstStyle/>
          <a:p>
            <a:pPr defTabSz="342900">
              <a:lnSpc>
                <a:spcPct val="150000"/>
              </a:lnSpc>
            </a:pPr>
            <a:r>
              <a:rPr lang="vi-VN" sz="2000" dirty="0" smtClean="0">
                <a:latin typeface="UTM Avo" panose="02040603050506020204" pitchFamily="18" charset="0"/>
                <a:cs typeface="Times New Roman" panose="02020603050405020304" pitchFamily="18" charset="0"/>
              </a:rPr>
              <a:t>Trong hình 43, hình ảnh ánh trăng đã được chèn vào văn bản để minh họa cho bài thơ trăng ơi từ đâu đến tương tự như tạo bài trình chiếu em có thể chèn hình ảnh phù hợp để văn bản thêm sinh động và hấp dẫn các thao tác chèn hình ảnh trong phần mềm soạn thảo văn bản sẽ được hướng dẫn trong các phần thực hành</a:t>
            </a:r>
            <a:endParaRPr lang="vi-VN" sz="2000" dirty="0">
              <a:latin typeface="UTM Avo" panose="02040603050506020204" pitchFamily="18" charset="0"/>
              <a:cs typeface="Times New Roman" panose="02020603050405020304" pitchFamily="18" charset="0"/>
            </a:endParaRPr>
          </a:p>
        </p:txBody>
      </p:sp>
      <p:grpSp>
        <p:nvGrpSpPr>
          <p:cNvPr id="11" name="Group 10"/>
          <p:cNvGrpSpPr/>
          <p:nvPr/>
        </p:nvGrpSpPr>
        <p:grpSpPr>
          <a:xfrm>
            <a:off x="606490" y="3025191"/>
            <a:ext cx="10879493" cy="2287589"/>
            <a:chOff x="1391846" y="2718172"/>
            <a:chExt cx="10576144" cy="2287589"/>
          </a:xfrm>
        </p:grpSpPr>
        <p:sp>
          <p:nvSpPr>
            <p:cNvPr id="2" name="Rounded Rectangle 1"/>
            <p:cNvSpPr/>
            <p:nvPr/>
          </p:nvSpPr>
          <p:spPr>
            <a:xfrm>
              <a:off x="1889098" y="3061214"/>
              <a:ext cx="9601296" cy="194454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14"/>
            <p:cNvSpPr/>
            <p:nvPr/>
          </p:nvSpPr>
          <p:spPr>
            <a:xfrm>
              <a:off x="1739375" y="2873561"/>
              <a:ext cx="9566473" cy="188936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81558" y="2718172"/>
              <a:ext cx="1000695" cy="883997"/>
            </a:xfrm>
            <a:prstGeom prst="rect">
              <a:avLst/>
            </a:prstGeom>
          </p:spPr>
        </p:pic>
        <p:sp>
          <p:nvSpPr>
            <p:cNvPr id="38" name="Rectangle 37"/>
            <p:cNvSpPr/>
            <p:nvPr/>
          </p:nvSpPr>
          <p:spPr>
            <a:xfrm>
              <a:off x="1391846" y="2941078"/>
              <a:ext cx="10576144" cy="1754326"/>
            </a:xfrm>
            <a:prstGeom prst="rect">
              <a:avLst/>
            </a:prstGeom>
          </p:spPr>
          <p:txBody>
            <a:bodyPr wrap="square">
              <a:spAutoFit/>
            </a:bodyPr>
            <a:lstStyle/>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Em có thể sử dụng các thao tác sao chép, di chuyển một </a:t>
              </a:r>
              <a:r>
                <a:rPr lang="vi-VN" sz="2400" b="1" dirty="0" smtClean="0">
                  <a:solidFill>
                    <a:srgbClr val="F03C69"/>
                  </a:solidFill>
                  <a:latin typeface="UTM Avo" panose="02040603050506020204" pitchFamily="18" charset="0"/>
                  <a:cs typeface="Times New Roman" panose="02020603050405020304" pitchFamily="18" charset="0"/>
                </a:rPr>
                <a:t>phần</a:t>
              </a:r>
              <a:endParaRPr lang="vi-VN" sz="2400" b="1" dirty="0" smtClean="0">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văn bản để soạn thảo nhanh và hợp lí. Em cũng có thể chèn</a:t>
              </a:r>
              <a:endParaRPr lang="vi-VN" sz="2400" b="1" dirty="0" smtClean="0">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thêm hình để văn bản sinh động và hấp dẫn hơn.</a:t>
              </a:r>
              <a:endParaRPr lang="vi-VN" sz="2400" b="1" dirty="0">
                <a:solidFill>
                  <a:srgbClr val="F03C69"/>
                </a:solidFill>
                <a:latin typeface="UTM Avo" panose="020406030505060202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577787"/>
          </a:xfrm>
          <a:prstGeom prst="rect">
            <a:avLst/>
          </a:prstGeom>
        </p:spPr>
        <p:txBody>
          <a:bodyPr wrap="square">
            <a:spAutoFit/>
          </a:bodyPr>
          <a:lstStyle/>
          <a:p>
            <a:pPr algn="just" defTabSz="342900">
              <a:lnSpc>
                <a:spcPct val="150000"/>
              </a:lnSpc>
            </a:pP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ghép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mỗi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A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một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mô</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tả</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B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50362" y="366329"/>
            <a:ext cx="983065" cy="967824"/>
          </a:xfrm>
          <a:prstGeom prst="rect">
            <a:avLst/>
          </a:prstGeom>
        </p:spPr>
      </p:pic>
      <p:graphicFrame>
        <p:nvGraphicFramePr>
          <p:cNvPr id="2" name="Table 1"/>
          <p:cNvGraphicFramePr>
            <a:graphicFrameLocks noGrp="1"/>
          </p:cNvGraphicFramePr>
          <p:nvPr/>
        </p:nvGraphicFramePr>
        <p:xfrm>
          <a:off x="1333427" y="1489373"/>
          <a:ext cx="9525965" cy="2727382"/>
        </p:xfrm>
        <a:graphic>
          <a:graphicData uri="http://schemas.openxmlformats.org/drawingml/2006/table">
            <a:tbl>
              <a:tblPr firstRow="1" bandRow="1">
                <a:tableStyleId>{912C8C85-51F0-491E-9774-3900AFEF0FD7}</a:tableStyleId>
              </a:tblPr>
              <a:tblGrid>
                <a:gridCol w="2541828"/>
                <a:gridCol w="6984137"/>
              </a:tblGrid>
              <a:tr h="662651">
                <a:tc>
                  <a:txBody>
                    <a:bodyPr/>
                    <a:lstStyle/>
                    <a:p>
                      <a:pPr algn="ctr"/>
                      <a:r>
                        <a:rPr lang="vi-VN" sz="2400" dirty="0" smtClean="0">
                          <a:solidFill>
                            <a:schemeClr val="tx1"/>
                          </a:solidFill>
                          <a:latin typeface="UTM Avo" panose="02040603050506020204"/>
                        </a:rPr>
                        <a:t>A</a:t>
                      </a:r>
                      <a:endParaRPr lang="en-US" sz="2400" dirty="0" smtClean="0">
                        <a:solidFill>
                          <a:schemeClr val="tx1"/>
                        </a:solidFill>
                        <a:latin typeface="UTM Avo" panose="02040603050506020204"/>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vi-VN" sz="2400" dirty="0" smtClean="0">
                          <a:solidFill>
                            <a:schemeClr val="tx1"/>
                          </a:solidFill>
                          <a:latin typeface="UTM Avo" panose="02040603050506020204"/>
                        </a:rPr>
                        <a:t>B</a:t>
                      </a:r>
                      <a:endParaRPr lang="en-US" sz="2400" dirty="0">
                        <a:solidFill>
                          <a:schemeClr val="tx1"/>
                        </a:solidFill>
                        <a:latin typeface="UTM Avo" panose="02040603050506020204"/>
                      </a:endParaRPr>
                    </a:p>
                  </a:txBody>
                  <a:tcPr>
                    <a:solidFill>
                      <a:schemeClr val="accent6">
                        <a:lumMod val="20000"/>
                        <a:lumOff val="80000"/>
                      </a:schemeClr>
                    </a:solidFill>
                  </a:tcPr>
                </a:tc>
              </a:tr>
              <a:tr h="662651">
                <a:tc>
                  <a:txBody>
                    <a:bodyPr/>
                    <a:lstStyle/>
                    <a:p>
                      <a:r>
                        <a:rPr lang="vi-VN" sz="2000" dirty="0" smtClean="0">
                          <a:latin typeface="UTM Avo" panose="02040603050506020204"/>
                        </a:rPr>
                        <a:t>1. Sao chép</a:t>
                      </a:r>
                      <a:endParaRPr lang="en-US" sz="2000" dirty="0" smtClean="0">
                        <a:latin typeface="UTM Avo" panose="02040603050506020204"/>
                      </a:endParaRPr>
                    </a:p>
                  </a:txBody>
                  <a:tcPr/>
                </a:tc>
                <a:tc>
                  <a:txBody>
                    <a:bodyPr/>
                    <a:lstStyle/>
                    <a:p>
                      <a:r>
                        <a:rPr lang="en-US" sz="2000" dirty="0" smtClean="0">
                          <a:latin typeface="UTM Avo" panose="02040603050506020204"/>
                        </a:rPr>
                        <a:t>a) Minh </a:t>
                      </a:r>
                      <a:r>
                        <a:rPr lang="en-US" sz="2000" dirty="0" err="1" smtClean="0">
                          <a:latin typeface="UTM Avo" panose="02040603050506020204"/>
                        </a:rPr>
                        <a:t>hoạ</a:t>
                      </a:r>
                      <a:r>
                        <a:rPr lang="en-US" sz="2000" dirty="0" smtClean="0">
                          <a:latin typeface="UTM Avo" panose="02040603050506020204"/>
                        </a:rPr>
                        <a:t> </a:t>
                      </a:r>
                      <a:r>
                        <a:rPr lang="en-US" sz="2000" dirty="0" err="1" smtClean="0">
                          <a:latin typeface="UTM Avo" panose="02040603050506020204"/>
                        </a:rPr>
                        <a:t>cho</a:t>
                      </a:r>
                      <a:r>
                        <a:rPr lang="en-US" sz="2000" dirty="0" smtClean="0">
                          <a:latin typeface="UTM Avo" panose="02040603050506020204"/>
                        </a:rPr>
                        <a:t> </a:t>
                      </a:r>
                      <a:r>
                        <a:rPr lang="en-US" sz="2000" dirty="0" err="1" smtClean="0">
                          <a:latin typeface="UTM Avo" panose="02040603050506020204"/>
                        </a:rPr>
                        <a:t>nội</a:t>
                      </a:r>
                      <a:r>
                        <a:rPr lang="en-US" sz="2000" dirty="0" smtClean="0">
                          <a:latin typeface="UTM Avo" panose="02040603050506020204"/>
                        </a:rPr>
                        <a:t> dung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sinh</a:t>
                      </a:r>
                      <a:r>
                        <a:rPr lang="en-US" sz="2000" dirty="0" smtClean="0">
                          <a:latin typeface="UTM Avo" panose="02040603050506020204"/>
                        </a:rPr>
                        <a:t> </a:t>
                      </a:r>
                      <a:r>
                        <a:rPr lang="en-US" sz="2000" dirty="0" err="1" smtClean="0">
                          <a:latin typeface="UTM Avo" panose="02040603050506020204"/>
                        </a:rPr>
                        <a:t>động</a:t>
                      </a:r>
                      <a:r>
                        <a:rPr lang="en-US" sz="2000" dirty="0" smtClean="0">
                          <a:latin typeface="UTM Avo" panose="02040603050506020204"/>
                        </a:rPr>
                        <a:t> </a:t>
                      </a:r>
                      <a:r>
                        <a:rPr lang="en-US" sz="2000" dirty="0" err="1" smtClean="0">
                          <a:latin typeface="UTM Avo" panose="02040603050506020204"/>
                        </a:rPr>
                        <a:t>và</a:t>
                      </a:r>
                      <a:endParaRPr lang="en-US" sz="2000" dirty="0" smtClean="0">
                        <a:latin typeface="UTM Avo" panose="02040603050506020204"/>
                      </a:endParaRPr>
                    </a:p>
                    <a:p>
                      <a:r>
                        <a:rPr lang="en-US" sz="2000" dirty="0" err="1" smtClean="0">
                          <a:latin typeface="UTM Avo" panose="02040603050506020204"/>
                        </a:rPr>
                        <a:t>hấp</a:t>
                      </a:r>
                      <a:r>
                        <a:rPr lang="en-US" sz="2000" dirty="0" smtClean="0">
                          <a:latin typeface="UTM Avo" panose="02040603050506020204"/>
                        </a:rPr>
                        <a:t> </a:t>
                      </a:r>
                      <a:r>
                        <a:rPr lang="en-US" sz="2000" dirty="0" err="1" smtClean="0">
                          <a:latin typeface="UTM Avo" panose="02040603050506020204"/>
                        </a:rPr>
                        <a:t>dẫn</a:t>
                      </a:r>
                      <a:r>
                        <a:rPr lang="en-US" sz="2000" dirty="0" smtClean="0">
                          <a:latin typeface="UTM Avo" panose="02040603050506020204"/>
                        </a:rPr>
                        <a:t>.</a:t>
                      </a:r>
                      <a:endParaRPr lang="en-US" sz="2000" dirty="0">
                        <a:latin typeface="UTM Avo" panose="02040603050506020204"/>
                      </a:endParaRPr>
                    </a:p>
                  </a:txBody>
                  <a:tcPr/>
                </a:tc>
              </a:tr>
              <a:tr h="662651">
                <a:tc>
                  <a:txBody>
                    <a:bodyPr/>
                    <a:lstStyle/>
                    <a:p>
                      <a:r>
                        <a:rPr lang="vi-VN" sz="2000" dirty="0" smtClean="0">
                          <a:latin typeface="UTM Avo" panose="02040603050506020204"/>
                        </a:rPr>
                        <a:t>2. Di chuyển</a:t>
                      </a:r>
                      <a:endParaRPr lang="en-US" sz="2000" dirty="0">
                        <a:latin typeface="UTM Avo" panose="02040603050506020204"/>
                      </a:endParaRPr>
                    </a:p>
                  </a:txBody>
                  <a:tcPr/>
                </a:tc>
                <a:tc>
                  <a:txBody>
                    <a:bodyPr/>
                    <a:lstStyle/>
                    <a:p>
                      <a:r>
                        <a:rPr lang="en-US" sz="2000" dirty="0" smtClean="0">
                          <a:latin typeface="UTM Avo" panose="02040603050506020204"/>
                        </a:rPr>
                        <a:t>b) </a:t>
                      </a:r>
                      <a:r>
                        <a:rPr lang="en-US" sz="2000" dirty="0" err="1" smtClean="0">
                          <a:latin typeface="UTM Avo" panose="02040603050506020204"/>
                        </a:rPr>
                        <a:t>Tạo</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ở </a:t>
                      </a:r>
                      <a:r>
                        <a:rPr lang="en-US" sz="2000" dirty="0" err="1" smtClean="0">
                          <a:latin typeface="UTM Avo" panose="02040603050506020204"/>
                        </a:rPr>
                        <a:t>vị</a:t>
                      </a:r>
                      <a:r>
                        <a:rPr lang="en-US" sz="2000" dirty="0" smtClean="0">
                          <a:latin typeface="UTM Avo" panose="02040603050506020204"/>
                        </a:rPr>
                        <a:t> </a:t>
                      </a:r>
                      <a:r>
                        <a:rPr lang="en-US" sz="2000" dirty="0" err="1" smtClean="0">
                          <a:latin typeface="UTM Avo" panose="02040603050506020204"/>
                        </a:rPr>
                        <a:t>trí</a:t>
                      </a:r>
                      <a:r>
                        <a:rPr lang="en-US" sz="2000" dirty="0" smtClean="0">
                          <a:latin typeface="UTM Avo" panose="02040603050506020204"/>
                        </a:rPr>
                        <a:t> </a:t>
                      </a:r>
                      <a:r>
                        <a:rPr lang="en-US" sz="2000" dirty="0" err="1" smtClean="0">
                          <a:latin typeface="UTM Avo" panose="02040603050506020204"/>
                        </a:rPr>
                        <a:t>khác</a:t>
                      </a:r>
                      <a:r>
                        <a:rPr lang="en-US" sz="2000" dirty="0" smtClean="0">
                          <a:latin typeface="UTM Avo" panose="02040603050506020204"/>
                        </a:rPr>
                        <a:t> </a:t>
                      </a:r>
                      <a:r>
                        <a:rPr lang="en-US" sz="2000" dirty="0" err="1" smtClean="0">
                          <a:latin typeface="UTM Avo" panose="02040603050506020204"/>
                        </a:rPr>
                        <a:t>giống</a:t>
                      </a:r>
                      <a:r>
                        <a:rPr lang="en-US" sz="2000" dirty="0" smtClean="0">
                          <a:latin typeface="UTM Avo" panose="02040603050506020204"/>
                        </a:rPr>
                        <a:t> </a:t>
                      </a:r>
                      <a:r>
                        <a:rPr lang="en-US" sz="2000" dirty="0" err="1" smtClean="0">
                          <a:latin typeface="UTM Avo" panose="02040603050506020204"/>
                        </a:rPr>
                        <a:t>hệt</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đã</a:t>
                      </a:r>
                      <a:r>
                        <a:rPr lang="en-US" sz="2000" dirty="0" smtClean="0">
                          <a:latin typeface="UTM Avo" panose="02040603050506020204"/>
                        </a:rPr>
                        <a:t> </a:t>
                      </a:r>
                      <a:r>
                        <a:rPr lang="en-US" sz="2000" dirty="0" err="1" smtClean="0">
                          <a:latin typeface="UTM Avo" panose="02040603050506020204"/>
                        </a:rPr>
                        <a:t>chọn</a:t>
                      </a:r>
                      <a:r>
                        <a:rPr lang="en-US" sz="2000" dirty="0" smtClean="0">
                          <a:latin typeface="UTM Avo" panose="02040603050506020204"/>
                        </a:rPr>
                        <a:t>.</a:t>
                      </a:r>
                      <a:endParaRPr lang="en-US" sz="2000" dirty="0">
                        <a:latin typeface="UTM Avo" panose="02040603050506020204"/>
                      </a:endParaRPr>
                    </a:p>
                  </a:txBody>
                  <a:tcPr/>
                </a:tc>
              </a:tr>
              <a:tr h="662651">
                <a:tc>
                  <a:txBody>
                    <a:bodyPr/>
                    <a:lstStyle/>
                    <a:p>
                      <a:r>
                        <a:rPr lang="vi-VN" sz="2000" dirty="0" smtClean="0">
                          <a:latin typeface="UTM Avo" panose="02040603050506020204"/>
                        </a:rPr>
                        <a:t>3. Chèn hình ảnh</a:t>
                      </a:r>
                      <a:endParaRPr lang="en-US" sz="2000" dirty="0">
                        <a:latin typeface="UTM Avo" panose="02040603050506020204"/>
                      </a:endParaRPr>
                    </a:p>
                  </a:txBody>
                  <a:tcPr/>
                </a:tc>
                <a:tc>
                  <a:txBody>
                    <a:bodyPr/>
                    <a:lstStyle/>
                    <a:p>
                      <a:r>
                        <a:rPr lang="vi-VN" sz="2000" dirty="0" smtClean="0">
                          <a:latin typeface="UTM Avo" panose="02040603050506020204"/>
                        </a:rPr>
                        <a:t>c) Đưa phần văn bản từ vị trí cũ đến vị trí mới.</a:t>
                      </a:r>
                      <a:endParaRPr lang="vi-VN" sz="2000" dirty="0" smtClean="0">
                        <a:latin typeface="UTM Avo" panose="02040603050506020204"/>
                      </a:endParaRPr>
                    </a:p>
                  </a:txBody>
                  <a:tcPr/>
                </a:tc>
              </a:tr>
            </a:tbl>
          </a:graphicData>
        </a:graphic>
      </p:graphicFrame>
      <p:cxnSp>
        <p:nvCxnSpPr>
          <p:cNvPr id="9" name="Straight Connector 8"/>
          <p:cNvCxnSpPr/>
          <p:nvPr/>
        </p:nvCxnSpPr>
        <p:spPr>
          <a:xfrm>
            <a:off x="3842795" y="1527858"/>
            <a:ext cx="0" cy="2662177"/>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38616" y="4383310"/>
            <a:ext cx="821114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vi-VN" sz="2800" b="1" dirty="0" smtClean="0">
                <a:solidFill>
                  <a:srgbClr val="F03C69"/>
                </a:solidFill>
                <a:latin typeface="SVN-SAF" panose="02040603050506020204" pitchFamily="18" charset="0"/>
                <a:cs typeface="Times New Roman" panose="02020603050405020304" pitchFamily="18" charset="0"/>
              </a:rPr>
              <a:t>. THỰC HÀNH</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13" name="Rectangle 12"/>
          <p:cNvSpPr/>
          <p:nvPr/>
        </p:nvSpPr>
        <p:spPr>
          <a:xfrm>
            <a:off x="1333427" y="5011605"/>
            <a:ext cx="10300720" cy="1050929"/>
          </a:xfrm>
          <a:prstGeom prst="rect">
            <a:avLst/>
          </a:prstGeom>
        </p:spPr>
        <p:txBody>
          <a:bodyPr wrap="square">
            <a:spAutoFit/>
          </a:bodyPr>
          <a:lstStyle/>
          <a:p>
            <a:pPr defTabSz="342900">
              <a:lnSpc>
                <a:spcPct val="150000"/>
              </a:lnSpc>
            </a:pPr>
            <a:r>
              <a:rPr lang="vi-VN" sz="2400" b="1" dirty="0" smtClean="0">
                <a:solidFill>
                  <a:schemeClr val="accent6"/>
                </a:solidFill>
                <a:latin typeface="UTM Avo" panose="02040603050506020204" pitchFamily="18" charset="0"/>
                <a:cs typeface="Times New Roman" panose="02020603050405020304" pitchFamily="18" charset="0"/>
              </a:rPr>
              <a:t>NHIỆM VỤ</a:t>
            </a:r>
            <a:endParaRPr lang="vi-VN" sz="2400" b="1" dirty="0">
              <a:solidFill>
                <a:schemeClr val="accent6"/>
              </a:solidFill>
              <a:latin typeface="UTM Avo" panose="02040603050506020204" pitchFamily="18" charset="0"/>
              <a:cs typeface="Times New Roman" panose="02020603050405020304" pitchFamily="18" charset="0"/>
            </a:endParaRPr>
          </a:p>
          <a:p>
            <a:pPr defTabSz="342900">
              <a:lnSpc>
                <a:spcPct val="150000"/>
              </a:lnSpc>
            </a:pPr>
            <a:r>
              <a:rPr lang="vi-VN" sz="2000" dirty="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thực hiện các yêu cầu sau</a:t>
            </a:r>
            <a:r>
              <a:rPr lang="vi-VN"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p:cTn id="11"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4525" y="635477"/>
            <a:ext cx="10962947" cy="2813172"/>
            <a:chOff x="444208" y="585519"/>
            <a:chExt cx="10962947" cy="2813172"/>
          </a:xfrm>
        </p:grpSpPr>
        <p:sp>
          <p:nvSpPr>
            <p:cNvPr id="4" name="Rectangle 3"/>
            <p:cNvSpPr/>
            <p:nvPr/>
          </p:nvSpPr>
          <p:spPr>
            <a:xfrm>
              <a:off x="713190" y="620650"/>
              <a:ext cx="7173355" cy="658706"/>
            </a:xfrm>
            <a:prstGeom prst="rect">
              <a:avLst/>
            </a:prstGeom>
          </p:spPr>
          <p:txBody>
            <a:bodyPr wrap="square">
              <a:spAutoFit/>
            </a:bodyPr>
            <a:lstStyle/>
            <a:p>
              <a:pPr defTabSz="342900">
                <a:lnSpc>
                  <a:spcPct val="150000"/>
                </a:lnSpc>
              </a:pPr>
              <a:r>
                <a:rPr lang="vi-VN" sz="2800" b="1" dirty="0" smtClean="0">
                  <a:solidFill>
                    <a:schemeClr val="accent6"/>
                  </a:solidFill>
                  <a:latin typeface="SVN-Androgyne" panose="02040603050506020204" pitchFamily="18" charset="0"/>
                  <a:cs typeface="Times New Roman" panose="02020603050405020304" pitchFamily="18" charset="0"/>
                </a:rPr>
                <a:t>Em thực hiện các yêu cầu sau:</a:t>
              </a:r>
              <a:endParaRPr lang="vi-VN" sz="2800" b="1" dirty="0">
                <a:solidFill>
                  <a:schemeClr val="accent6"/>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444208" y="585519"/>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3190" y="1377633"/>
              <a:ext cx="10425193"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a) Mở tệp </a:t>
              </a:r>
              <a:r>
                <a:rPr lang="vi-VN" sz="2000" dirty="0">
                  <a:solidFill>
                    <a:schemeClr val="accent6"/>
                  </a:solidFill>
                  <a:latin typeface="UTM Avo" panose="02040603050506020204" pitchFamily="18" charset="0"/>
                  <a:cs typeface="Times New Roman" panose="02020603050405020304" pitchFamily="18" charset="0"/>
                </a:rPr>
                <a:t>Bai1</a:t>
              </a:r>
              <a:r>
                <a:rPr lang="vi-VN" sz="2000" dirty="0">
                  <a:latin typeface="UTM Avo" panose="02040603050506020204" pitchFamily="18" charset="0"/>
                  <a:cs typeface="Times New Roman" panose="02020603050405020304" pitchFamily="18" charset="0"/>
                </a:rPr>
                <a:t> trong thư mục tên của em đã tạo ở phần Luyện tập của Bài 10.</a:t>
              </a:r>
              <a:endParaRPr lang="vi-VN" sz="2000" dirty="0">
                <a:latin typeface="UTM Avo" panose="02040603050506020204" pitchFamily="18" charset="0"/>
                <a:cs typeface="Times New Roman" panose="02020603050405020304" pitchFamily="18" charset="0"/>
              </a:endParaRPr>
            </a:p>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để được kết quả</a:t>
              </a:r>
              <a:endParaRPr lang="vi-VN" sz="2000" dirty="0">
                <a:latin typeface="UTM Avo" panose="02040603050506020204" pitchFamily="18" charset="0"/>
                <a:cs typeface="Times New Roman" panose="02020603050405020304" pitchFamily="18" charset="0"/>
              </a:endParaRPr>
            </a:p>
            <a:p>
              <a:pPr defTabSz="342900">
                <a:lnSpc>
                  <a:spcPct val="150000"/>
                </a:lnSpc>
              </a:pPr>
              <a:r>
                <a:rPr lang="vi-VN" sz="2000" dirty="0">
                  <a:latin typeface="UTM Avo" panose="02040603050506020204" pitchFamily="18" charset="0"/>
                  <a:cs typeface="Times New Roman" panose="02020603050405020304" pitchFamily="18" charset="0"/>
                </a:rPr>
                <a:t>như minh hoạ trong Hình 43.</a:t>
              </a:r>
              <a:endParaRPr lang="vi-VN" sz="2000" dirty="0">
                <a:latin typeface="UTM Avo" panose="02040603050506020204" pitchFamily="18" charset="0"/>
                <a:cs typeface="Times New Roman" panose="02020603050405020304" pitchFamily="18" charset="0"/>
              </a:endParaRPr>
            </a:p>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Lưu tệp với tên mới là </a:t>
              </a:r>
              <a:r>
                <a:rPr lang="vi-VN" sz="2000" dirty="0">
                  <a:solidFill>
                    <a:schemeClr val="accent6"/>
                  </a:solidFill>
                  <a:latin typeface="UTM Avo" panose="02040603050506020204" pitchFamily="18" charset="0"/>
                  <a:cs typeface="Times New Roman" panose="02020603050405020304" pitchFamily="18" charset="0"/>
                </a:rPr>
                <a:t>Bai2</a:t>
              </a:r>
              <a:r>
                <a:rPr lang="vi-VN"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sp>
        <p:nvSpPr>
          <p:cNvPr id="16" name="Rectangle 15"/>
          <p:cNvSpPr/>
          <p:nvPr/>
        </p:nvSpPr>
        <p:spPr>
          <a:xfrm>
            <a:off x="614525" y="3770044"/>
            <a:ext cx="1080614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a:t>
            </a:r>
            <a:r>
              <a:rPr lang="vi-VN" sz="2000" b="1" dirty="0">
                <a:solidFill>
                  <a:schemeClr val="accent6"/>
                </a:solidFill>
                <a:latin typeface="UTM Avo" panose="02040603050506020204" pitchFamily="18" charset="0"/>
                <a:cs typeface="Times New Roman" panose="02020603050405020304" pitchFamily="18" charset="0"/>
              </a:rPr>
              <a:t>dẫn</a:t>
            </a:r>
            <a:r>
              <a:rPr lang="vi-VN" sz="2000" b="1" dirty="0" smtClean="0">
                <a:solidFill>
                  <a:schemeClr val="accent6"/>
                </a:solidFill>
                <a:latin typeface="UTM Avo" panose="02040603050506020204" pitchFamily="18" charset="0"/>
                <a:cs typeface="Times New Roman" panose="02020603050405020304" pitchFamily="18" charset="0"/>
              </a:rPr>
              <a:t>:</a:t>
            </a:r>
            <a:endParaRPr lang="vi-VN" sz="2000" b="1" dirty="0"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Hình </a:t>
            </a:r>
            <a:r>
              <a:rPr lang="vi-VN" sz="2000" dirty="0">
                <a:latin typeface="UTM Avo" panose="02040603050506020204" pitchFamily="18" charset="0"/>
                <a:cs typeface="Times New Roman" panose="02020603050405020304" pitchFamily="18" charset="0"/>
              </a:rPr>
              <a:t>45. </a:t>
            </a: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Mở tệp </a:t>
            </a:r>
            <a:r>
              <a:rPr lang="vi-VN" sz="2000" dirty="0" smtClean="0">
                <a:solidFill>
                  <a:schemeClr val="accent6"/>
                </a:solidFill>
                <a:latin typeface="UTM Avo" panose="02040603050506020204" pitchFamily="18" charset="0"/>
                <a:cs typeface="Times New Roman" panose="02020603050405020304" pitchFamily="18" charset="0"/>
              </a:rPr>
              <a:t>Bai1</a:t>
            </a:r>
            <a:endParaRPr lang="vi-VN" sz="2000" dirty="0"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1: Khởi động phần mềm soạn thảo văn bản Word</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2: Chọn lệnh Open trong bảng chọn File. Cửa sổ Open mở ra. Thực hiện lần lượt các thao tác tương tự như sau để mở tệp </a:t>
            </a:r>
            <a:r>
              <a:rPr lang="vi-VN" sz="2000" dirty="0">
                <a:solidFill>
                  <a:schemeClr val="accent6"/>
                </a:solidFill>
                <a:latin typeface="UTM Avo" panose="02040603050506020204" pitchFamily="18" charset="0"/>
                <a:cs typeface="Times New Roman" panose="02020603050405020304" pitchFamily="18" charset="0"/>
              </a:rPr>
              <a:t>Bai1</a:t>
            </a:r>
            <a:endParaRPr lang="vi-VN" sz="2000" dirty="0">
              <a:solidFill>
                <a:schemeClr val="accent6"/>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oy figurine of a child holding a book&#10;&#10;Description automatically generated with low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861" y="4077478"/>
            <a:ext cx="2519615" cy="2780522"/>
          </a:xfrm>
          <a:prstGeom prst="rect">
            <a:avLst/>
          </a:prstGeom>
        </p:spPr>
      </p:pic>
      <p:pic>
        <p:nvPicPr>
          <p:cNvPr id="3" name="Picture 2"/>
          <p:cNvPicPr>
            <a:picLocks noChangeAspect="1"/>
          </p:cNvPicPr>
          <p:nvPr/>
        </p:nvPicPr>
        <p:blipFill>
          <a:blip r:embed="rId2"/>
          <a:stretch>
            <a:fillRect/>
          </a:stretch>
        </p:blipFill>
        <p:spPr>
          <a:xfrm>
            <a:off x="4851918" y="531368"/>
            <a:ext cx="6125881" cy="3243493"/>
          </a:xfrm>
          <a:prstGeom prst="rect">
            <a:avLst/>
          </a:prstGeom>
        </p:spPr>
      </p:pic>
      <p:sp>
        <p:nvSpPr>
          <p:cNvPr id="18" name="Rectangle 17"/>
          <p:cNvSpPr/>
          <p:nvPr/>
        </p:nvSpPr>
        <p:spPr>
          <a:xfrm>
            <a:off x="852793" y="747720"/>
            <a:ext cx="2655517" cy="1015663"/>
          </a:xfrm>
          <a:prstGeom prst="rect">
            <a:avLst/>
          </a:prstGeom>
        </p:spPr>
        <p:txBody>
          <a:bodyPr wrap="square">
            <a:spAutoFit/>
          </a:bodyPr>
          <a:lstStyle/>
          <a:p>
            <a:pPr marL="457200" indent="-457200"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thư mục </a:t>
            </a:r>
            <a:r>
              <a:rPr lang="vi-VN" sz="2000" dirty="0" smtClean="0">
                <a:latin typeface="UTM Avo" panose="02040603050506020204" pitchFamily="18" charset="0"/>
                <a:cs typeface="Times New Roman" panose="02020603050405020304" pitchFamily="18" charset="0"/>
              </a:rPr>
              <a:t>chứa </a:t>
            </a:r>
            <a:r>
              <a:rPr lang="vi-VN" sz="2000" dirty="0">
                <a:latin typeface="UTM Avo" panose="02040603050506020204" pitchFamily="18" charset="0"/>
                <a:cs typeface="Times New Roman" panose="02020603050405020304" pitchFamily="18" charset="0"/>
              </a:rPr>
              <a:t>tệp văn bản</a:t>
            </a:r>
            <a:endParaRPr lang="vi-VN" sz="2000" dirty="0">
              <a:latin typeface="UTM Avo" panose="02040603050506020204" pitchFamily="18" charset="0"/>
              <a:cs typeface="Times New Roman" panose="02020603050405020304" pitchFamily="18" charset="0"/>
            </a:endParaRPr>
          </a:p>
        </p:txBody>
      </p:sp>
      <p:cxnSp>
        <p:nvCxnSpPr>
          <p:cNvPr id="21" name="Straight Arrow Connector 20"/>
          <p:cNvCxnSpPr/>
          <p:nvPr/>
        </p:nvCxnSpPr>
        <p:spPr>
          <a:xfrm flipV="1">
            <a:off x="3303037" y="747720"/>
            <a:ext cx="2873828" cy="4186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778726" y="3953391"/>
            <a:ext cx="2655517" cy="960840"/>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3. Nháy chuột vào nút lệnh Open</a:t>
            </a:r>
            <a:endParaRPr lang="vi-VN" sz="2000" dirty="0">
              <a:latin typeface="UTM Avo" panose="02040603050506020204" pitchFamily="18" charset="0"/>
              <a:cs typeface="Times New Roman" panose="02020603050405020304" pitchFamily="18" charset="0"/>
            </a:endParaRPr>
          </a:p>
        </p:txBody>
      </p:sp>
      <p:sp>
        <p:nvSpPr>
          <p:cNvPr id="23" name="Rectangle 22"/>
          <p:cNvSpPr/>
          <p:nvPr/>
        </p:nvSpPr>
        <p:spPr>
          <a:xfrm>
            <a:off x="1708099" y="2559818"/>
            <a:ext cx="2655517" cy="49917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2. Chọn tệp văn bản</a:t>
            </a:r>
            <a:endParaRPr lang="vi-VN" sz="2000" dirty="0">
              <a:latin typeface="UTM Avo" panose="02040603050506020204" pitchFamily="18" charset="0"/>
              <a:cs typeface="Times New Roman" panose="02020603050405020304" pitchFamily="18" charset="0"/>
            </a:endParaRPr>
          </a:p>
        </p:txBody>
      </p:sp>
      <p:cxnSp>
        <p:nvCxnSpPr>
          <p:cNvPr id="25" name="Straight Arrow Connector 24"/>
          <p:cNvCxnSpPr/>
          <p:nvPr/>
        </p:nvCxnSpPr>
        <p:spPr>
          <a:xfrm flipV="1">
            <a:off x="4061460" y="1166327"/>
            <a:ext cx="3116580" cy="17216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824720" y="3653202"/>
            <a:ext cx="432730" cy="4242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303037" y="3825710"/>
            <a:ext cx="5939165" cy="503536"/>
          </a:xfrm>
          <a:prstGeom prst="rect">
            <a:avLst/>
          </a:prstGeom>
        </p:spPr>
        <p:txBody>
          <a:bodyPr wrap="square">
            <a:spAutoFit/>
          </a:bodyPr>
          <a:lstStyle/>
          <a:p>
            <a:pPr defTabSz="342900">
              <a:lnSpc>
                <a:spcPct val="150000"/>
              </a:lnSpc>
            </a:pPr>
            <a:r>
              <a:rPr lang="vi-VN" sz="2000" b="1" dirty="0">
                <a:latin typeface="UTM Avo" panose="02040603050506020204" pitchFamily="18" charset="0"/>
                <a:cs typeface="Times New Roman" panose="02020603050405020304" pitchFamily="18" charset="0"/>
              </a:rPr>
              <a:t>Hình 46. </a:t>
            </a:r>
            <a:r>
              <a:rPr lang="vi-VN" sz="2000" i="1" dirty="0">
                <a:latin typeface="UTM Avo" panose="02040603050506020204" pitchFamily="18" charset="0"/>
                <a:cs typeface="Times New Roman" panose="02020603050405020304" pitchFamily="18" charset="0"/>
              </a:rPr>
              <a:t>Mở tệp văn bản đã có trên máy tính</a:t>
            </a:r>
            <a:endParaRPr lang="vi-VN" sz="2000" i="1" dirty="0">
              <a:latin typeface="UTM Avo" panose="02040603050506020204" pitchFamily="18" charset="0"/>
              <a:cs typeface="Times New Roman" panose="02020603050405020304" pitchFamily="18" charset="0"/>
            </a:endParaRPr>
          </a:p>
        </p:txBody>
      </p:sp>
      <p:sp>
        <p:nvSpPr>
          <p:cNvPr id="31" name="Rectangle 30"/>
          <p:cNvSpPr/>
          <p:nvPr/>
        </p:nvSpPr>
        <p:spPr>
          <a:xfrm>
            <a:off x="1805876" y="4988196"/>
            <a:ext cx="9888283"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hãy thực hiện các thao tác sau để sao chép câu </a:t>
            </a:r>
            <a:r>
              <a:rPr lang="vi-VN" sz="2000" dirty="0">
                <a:solidFill>
                  <a:schemeClr val="accent6"/>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cho khổ thơ thứ hai của bài thơ.</a:t>
            </a:r>
            <a:endParaRPr lang="vi-VN" sz="2000" dirty="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217204" y="5995940"/>
            <a:ext cx="505887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Hình 47</a:t>
            </a:r>
            <a:r>
              <a:rPr lang="vi-VN" sz="2000" dirty="0">
                <a:latin typeface="UTM Avo" panose="02040603050506020204" pitchFamily="18" charset="0"/>
                <a:cs typeface="Times New Roman" panose="02020603050405020304" pitchFamily="18" charset="0"/>
              </a:rPr>
              <a:t>. Sao chép phần văn bản</a:t>
            </a:r>
            <a:endParaRPr lang="vi-VN" sz="2000" dirty="0">
              <a:latin typeface="UTM Avo" panose="02040603050506020204" pitchFamily="18" charset="0"/>
              <a:cs typeface="Times New Roman" panose="02020603050405020304" pitchFamily="18" charset="0"/>
            </a:endParaRPr>
          </a:p>
        </p:txBody>
      </p:sp>
      <p:sp>
        <p:nvSpPr>
          <p:cNvPr id="26" name="Rectangle 25"/>
          <p:cNvSpPr/>
          <p:nvPr/>
        </p:nvSpPr>
        <p:spPr>
          <a:xfrm>
            <a:off x="6632346" y="387614"/>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4. Nháy chuột vào nút lệnh Paste</a:t>
            </a:r>
            <a:endParaRPr lang="vi-VN" dirty="0">
              <a:latin typeface="UTM Avo" panose="02040603050506020204" pitchFamily="18" charset="0"/>
              <a:cs typeface="Times New Roman" panose="02020603050405020304" pitchFamily="18" charset="0"/>
            </a:endParaRPr>
          </a:p>
        </p:txBody>
      </p:sp>
      <p:sp>
        <p:nvSpPr>
          <p:cNvPr id="29" name="Rectangle 28"/>
          <p:cNvSpPr/>
          <p:nvPr/>
        </p:nvSpPr>
        <p:spPr>
          <a:xfrm>
            <a:off x="1227993" y="3847324"/>
            <a:ext cx="4509908"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1. Chọn đoạn văn bản cần sao chép</a:t>
            </a:r>
            <a:endParaRPr lang="vi-VN" dirty="0">
              <a:latin typeface="UTM Avo" panose="02040603050506020204" pitchFamily="18" charset="0"/>
              <a:cs typeface="Times New Roman" panose="02020603050405020304" pitchFamily="18" charset="0"/>
            </a:endParaRPr>
          </a:p>
        </p:txBody>
      </p:sp>
      <p:pic>
        <p:nvPicPr>
          <p:cNvPr id="37" name="Picture 36"/>
          <p:cNvPicPr>
            <a:picLocks noChangeAspect="1"/>
          </p:cNvPicPr>
          <p:nvPr/>
        </p:nvPicPr>
        <p:blipFill>
          <a:blip r:embed="rId1"/>
          <a:stretch>
            <a:fillRect/>
          </a:stretch>
        </p:blipFill>
        <p:spPr>
          <a:xfrm>
            <a:off x="989113" y="621298"/>
            <a:ext cx="4794391" cy="3014980"/>
          </a:xfrm>
          <a:prstGeom prst="rect">
            <a:avLst/>
          </a:prstGeom>
        </p:spPr>
      </p:pic>
      <p:cxnSp>
        <p:nvCxnSpPr>
          <p:cNvPr id="38" name="Straight Arrow Connector 37"/>
          <p:cNvCxnSpPr/>
          <p:nvPr/>
        </p:nvCxnSpPr>
        <p:spPr>
          <a:xfrm flipV="1">
            <a:off x="2418080" y="2389769"/>
            <a:ext cx="2101131" cy="1430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62000" y="109045"/>
            <a:ext cx="3589930"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Nháy chuột vào nút lệnh Copy</a:t>
            </a:r>
            <a:endParaRPr lang="vi-VN" dirty="0">
              <a:latin typeface="UTM Avo" panose="02040603050506020204" pitchFamily="18" charset="0"/>
              <a:cs typeface="Times New Roman" panose="02020603050405020304" pitchFamily="18" charset="0"/>
            </a:endParaRPr>
          </a:p>
        </p:txBody>
      </p:sp>
      <p:cxnSp>
        <p:nvCxnSpPr>
          <p:cNvPr id="46" name="Straight Arrow Connector 45"/>
          <p:cNvCxnSpPr/>
          <p:nvPr/>
        </p:nvCxnSpPr>
        <p:spPr>
          <a:xfrm>
            <a:off x="989113" y="528320"/>
            <a:ext cx="374867" cy="5889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2"/>
          <a:stretch>
            <a:fillRect/>
          </a:stretch>
        </p:blipFill>
        <p:spPr>
          <a:xfrm>
            <a:off x="6381425" y="1078123"/>
            <a:ext cx="5545414" cy="3363447"/>
          </a:xfrm>
          <a:prstGeom prst="rect">
            <a:avLst/>
          </a:prstGeom>
        </p:spPr>
      </p:pic>
      <p:grpSp>
        <p:nvGrpSpPr>
          <p:cNvPr id="56" name="Group 55"/>
          <p:cNvGrpSpPr/>
          <p:nvPr/>
        </p:nvGrpSpPr>
        <p:grpSpPr>
          <a:xfrm>
            <a:off x="6010617" y="2592154"/>
            <a:ext cx="4025685" cy="3259476"/>
            <a:chOff x="9154132" y="2656699"/>
            <a:chExt cx="4025685" cy="3259476"/>
          </a:xfrm>
        </p:grpSpPr>
        <p:sp>
          <p:nvSpPr>
            <p:cNvPr id="57" name="Rectangle 56"/>
            <p:cNvSpPr/>
            <p:nvPr/>
          </p:nvSpPr>
          <p:spPr>
            <a:xfrm>
              <a:off x="9154132" y="2656699"/>
              <a:ext cx="2435972" cy="323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305186" y="2806239"/>
              <a:ext cx="3874631" cy="3109936"/>
              <a:chOff x="9303973" y="1938623"/>
              <a:chExt cx="3789029" cy="2501741"/>
            </a:xfrm>
          </p:grpSpPr>
          <p:pic>
            <p:nvPicPr>
              <p:cNvPr id="59" name="Picture 58"/>
              <p:cNvPicPr>
                <a:picLocks noChangeAspect="1"/>
              </p:cNvPicPr>
              <p:nvPr/>
            </p:nvPicPr>
            <p:blipFill>
              <a:blip r:embed="rId3"/>
              <a:stretch>
                <a:fillRect/>
              </a:stretch>
            </p:blipFill>
            <p:spPr>
              <a:xfrm>
                <a:off x="9303973" y="1938623"/>
                <a:ext cx="2129726" cy="2083485"/>
              </a:xfrm>
              <a:prstGeom prst="rect">
                <a:avLst/>
              </a:prstGeom>
            </p:spPr>
          </p:pic>
          <p:sp>
            <p:nvSpPr>
              <p:cNvPr id="60" name="Rectangle 59"/>
              <p:cNvSpPr/>
              <p:nvPr/>
            </p:nvSpPr>
            <p:spPr>
              <a:xfrm>
                <a:off x="9503072" y="3981841"/>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Kết quả sao chép</a:t>
                </a:r>
                <a:endParaRPr lang="vi-VN" dirty="0">
                  <a:latin typeface="UTM Avo" panose="02040603050506020204" pitchFamily="18" charset="0"/>
                  <a:cs typeface="Times New Roman" panose="02020603050405020304" pitchFamily="18" charset="0"/>
                </a:endParaRPr>
              </a:p>
            </p:txBody>
          </p:sp>
        </p:grpSp>
      </p:grpSp>
      <p:sp>
        <p:nvSpPr>
          <p:cNvPr id="61" name="Rectangle 60"/>
          <p:cNvSpPr/>
          <p:nvPr/>
        </p:nvSpPr>
        <p:spPr>
          <a:xfrm>
            <a:off x="9154132" y="5072610"/>
            <a:ext cx="272136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3. Đưa con trỏ soạn thảo đến vị trí cần sao chép</a:t>
            </a:r>
            <a:endParaRPr lang="vi-VN" dirty="0">
              <a:latin typeface="UTM Avo" panose="02040603050506020204" pitchFamily="18" charset="0"/>
              <a:cs typeface="Times New Roman" panose="02020603050405020304" pitchFamily="18" charset="0"/>
            </a:endParaRPr>
          </a:p>
        </p:txBody>
      </p:sp>
      <p:cxnSp>
        <p:nvCxnSpPr>
          <p:cNvPr id="63" name="Straight Arrow Connector 62"/>
          <p:cNvCxnSpPr/>
          <p:nvPr/>
        </p:nvCxnSpPr>
        <p:spPr>
          <a:xfrm flipV="1">
            <a:off x="9480400" y="4232819"/>
            <a:ext cx="579052" cy="88147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539696" y="822774"/>
            <a:ext cx="688907" cy="7745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9" grpId="0"/>
      <p:bldP spid="41" grpId="0"/>
      <p:bldP spid="61" grpId="0"/>
    </p:bldLst>
  </p:timing>
</p:sld>
</file>

<file path=ppt/tags/tag1.xml><?xml version="1.0" encoding="utf-8"?>
<p:tagLst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4410</Words>
  <Application>WPS Presentation</Application>
  <PresentationFormat>Widescreen</PresentationFormat>
  <Paragraphs>163</Paragraphs>
  <Slides>14</Slides>
  <Notes>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14</vt:i4>
      </vt:variant>
    </vt:vector>
  </HeadingPairs>
  <TitlesOfParts>
    <vt:vector size="34" baseType="lpstr">
      <vt:lpstr>Arial</vt:lpstr>
      <vt:lpstr>SimSun</vt:lpstr>
      <vt:lpstr>Wingdings</vt:lpstr>
      <vt:lpstr>SVN-Adam Gorry</vt:lpstr>
      <vt:lpstr>Segoe Print</vt:lpstr>
      <vt:lpstr>Times New Roman</vt:lpstr>
      <vt:lpstr>SVN-Avo</vt:lpstr>
      <vt:lpstr>SVN-SAF</vt:lpstr>
      <vt:lpstr>UVF Salome</vt:lpstr>
      <vt:lpstr>SVN-Androgyne</vt:lpstr>
      <vt:lpstr>等线</vt:lpstr>
      <vt:lpstr>UTM Avo</vt:lpstr>
      <vt:lpstr>UTM Avo</vt:lpstr>
      <vt:lpstr>SVN-Androgyne</vt:lpstr>
      <vt:lpstr>iCiel Cadena</vt:lpstr>
      <vt:lpstr>Microsoft YaHei</vt:lpstr>
      <vt:lpstr>Arial Unicode MS</vt:lpstr>
      <vt:lpstr>Yu Gothic UI</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VnDoc.com</dc:title>
  <dc:creator> VnDoc.com</dc:creator>
  <dc:subject>Giáo án Powerpoint Tin học 4 Kết nối tri thức (Cả năm) -  VnDoc.com</dc:subject>
  <cp:category>Giáo án Powerpoint Tin học 4 Kết nối tri thức (Cả năm) -  VnDoc.com</cp:category>
  <cp:lastModifiedBy>Admin</cp:lastModifiedBy>
  <cp:revision>210</cp:revision>
  <dcterms:created xsi:type="dcterms:W3CDTF">2021-11-14T08:33:00Z</dcterms:created>
  <dcterms:modified xsi:type="dcterms:W3CDTF">2023-07-04T06:50:26Z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244C6207140D4B8D832C887085A27E61</vt:lpwstr>
  </property>
  <property fmtid="{D5CDD505-2E9C-101B-9397-08002B2CF9AE}" pid="3" name="KSOProductBuildVer">
    <vt:lpwstr>1033-11.2.0.11537</vt:lpwstr>
  </property>
</Properties>
</file>